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1"/>
  </p:notesMasterIdLst>
  <p:sldIdLst>
    <p:sldId id="256" r:id="rId2"/>
    <p:sldId id="257" r:id="rId3"/>
    <p:sldId id="258" r:id="rId4"/>
    <p:sldId id="259" r:id="rId5"/>
    <p:sldId id="260" r:id="rId6"/>
    <p:sldId id="261" r:id="rId7"/>
    <p:sldId id="262" r:id="rId8"/>
    <p:sldId id="263" r:id="rId9"/>
    <p:sldId id="264" r:id="rId10"/>
  </p:sldIdLst>
  <p:sldSz cx="14630400" cy="8229600"/>
  <p:notesSz cx="8229600" cy="14630400"/>
  <p:embeddedFontLst>
    <p:embeddedFont>
      <p:font typeface="Libre Baskerville" panose="02000000000000000000" pitchFamily="2" charset="0"/>
      <p:regular r:id="rId12"/>
    </p:embeddedFont>
    <p:embeddedFont>
      <p:font typeface="Open Sans" panose="020B0606030504020204" pitchFamily="34" charset="0"/>
      <p:regular r:id="rId13"/>
      <p:bold r:id="rId14"/>
    </p:embeddedFont>
    <p:embeddedFont>
      <p:font typeface="Open Sans Bold" panose="020B0806030504020204" pitchFamily="34" charset="0"/>
      <p:bold r:id="rId1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9" d="100"/>
          <a:sy n="69" d="100"/>
        </p:scale>
        <p:origin x="677"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57946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4F0FF"/>
          </a:solidFill>
          <a:ln/>
        </p:spPr>
      </p:sp>
      <p:sp>
        <p:nvSpPr>
          <p:cNvPr id="3" name="Shape 1"/>
          <p:cNvSpPr/>
          <p:nvPr/>
        </p:nvSpPr>
        <p:spPr>
          <a:xfrm>
            <a:off x="0" y="0"/>
            <a:ext cx="14630400" cy="8229600"/>
          </a:xfrm>
          <a:prstGeom prst="rect">
            <a:avLst/>
          </a:prstGeom>
          <a:solidFill>
            <a:srgbClr val="FBFA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4F0FF"/>
          </a:solidFill>
          <a:ln/>
        </p:spPr>
      </p:sp>
      <p:sp>
        <p:nvSpPr>
          <p:cNvPr id="3" name="Shape 1"/>
          <p:cNvSpPr/>
          <p:nvPr/>
        </p:nvSpPr>
        <p:spPr>
          <a:xfrm>
            <a:off x="0" y="0"/>
            <a:ext cx="14630400" cy="8229600"/>
          </a:xfrm>
          <a:prstGeom prst="rect">
            <a:avLst/>
          </a:prstGeom>
          <a:solidFill>
            <a:srgbClr val="FBFA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4F0FF"/>
          </a:solidFill>
          <a:ln/>
        </p:spPr>
      </p:sp>
      <p:sp>
        <p:nvSpPr>
          <p:cNvPr id="3" name="Shape 1"/>
          <p:cNvSpPr/>
          <p:nvPr/>
        </p:nvSpPr>
        <p:spPr>
          <a:xfrm>
            <a:off x="0" y="0"/>
            <a:ext cx="14630400" cy="8229600"/>
          </a:xfrm>
          <a:prstGeom prst="rect">
            <a:avLst/>
          </a:prstGeom>
          <a:solidFill>
            <a:srgbClr val="FBFA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4F0FF"/>
          </a:solidFill>
          <a:ln/>
        </p:spPr>
      </p:sp>
      <p:sp>
        <p:nvSpPr>
          <p:cNvPr id="3" name="Shape 1"/>
          <p:cNvSpPr/>
          <p:nvPr/>
        </p:nvSpPr>
        <p:spPr>
          <a:xfrm>
            <a:off x="0" y="0"/>
            <a:ext cx="14630400" cy="8229600"/>
          </a:xfrm>
          <a:prstGeom prst="rect">
            <a:avLst/>
          </a:prstGeom>
          <a:solidFill>
            <a:srgbClr val="FBFA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4F0FF"/>
          </a:solidFill>
          <a:ln/>
        </p:spPr>
      </p:sp>
      <p:sp>
        <p:nvSpPr>
          <p:cNvPr id="3" name="Shape 1"/>
          <p:cNvSpPr/>
          <p:nvPr/>
        </p:nvSpPr>
        <p:spPr>
          <a:xfrm>
            <a:off x="0" y="0"/>
            <a:ext cx="14630400" cy="8229600"/>
          </a:xfrm>
          <a:prstGeom prst="rect">
            <a:avLst/>
          </a:prstGeom>
          <a:solidFill>
            <a:srgbClr val="FBFA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4F0FF"/>
          </a:solidFill>
          <a:ln/>
        </p:spPr>
      </p:sp>
      <p:sp>
        <p:nvSpPr>
          <p:cNvPr id="3" name="Shape 1"/>
          <p:cNvSpPr/>
          <p:nvPr/>
        </p:nvSpPr>
        <p:spPr>
          <a:xfrm>
            <a:off x="0" y="0"/>
            <a:ext cx="14630400" cy="8229600"/>
          </a:xfrm>
          <a:prstGeom prst="rect">
            <a:avLst/>
          </a:prstGeom>
          <a:solidFill>
            <a:srgbClr val="FBFA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4F0FF"/>
          </a:solidFill>
          <a:ln/>
        </p:spPr>
      </p:sp>
      <p:sp>
        <p:nvSpPr>
          <p:cNvPr id="3" name="Shape 1"/>
          <p:cNvSpPr/>
          <p:nvPr/>
        </p:nvSpPr>
        <p:spPr>
          <a:xfrm>
            <a:off x="0" y="0"/>
            <a:ext cx="14630400" cy="8229600"/>
          </a:xfrm>
          <a:prstGeom prst="rect">
            <a:avLst/>
          </a:prstGeom>
          <a:solidFill>
            <a:srgbClr val="FBFA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4F0FF"/>
          </a:solidFill>
          <a:ln/>
        </p:spPr>
      </p:sp>
      <p:sp>
        <p:nvSpPr>
          <p:cNvPr id="3" name="Shape 1"/>
          <p:cNvSpPr/>
          <p:nvPr/>
        </p:nvSpPr>
        <p:spPr>
          <a:xfrm>
            <a:off x="0" y="0"/>
            <a:ext cx="14630400" cy="8229600"/>
          </a:xfrm>
          <a:prstGeom prst="rect">
            <a:avLst/>
          </a:prstGeom>
          <a:solidFill>
            <a:srgbClr val="FBFA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4F0FF"/>
          </a:solidFill>
          <a:ln/>
        </p:spPr>
      </p:sp>
      <p:sp>
        <p:nvSpPr>
          <p:cNvPr id="3" name="Shape 1"/>
          <p:cNvSpPr/>
          <p:nvPr/>
        </p:nvSpPr>
        <p:spPr>
          <a:xfrm>
            <a:off x="0" y="0"/>
            <a:ext cx="14630400" cy="8229600"/>
          </a:xfrm>
          <a:prstGeom prst="rect">
            <a:avLst/>
          </a:prstGeom>
          <a:solidFill>
            <a:srgbClr val="FBFA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914644"/>
            <a:ext cx="7556421" cy="1956435"/>
          </a:xfrm>
          <a:prstGeom prst="rect">
            <a:avLst/>
          </a:prstGeom>
          <a:noFill/>
          <a:ln/>
        </p:spPr>
        <p:txBody>
          <a:bodyPr wrap="square" lIns="0" tIns="0" rIns="0" bIns="0" rtlCol="0" anchor="t"/>
          <a:lstStyle/>
          <a:p>
            <a:pPr marL="0" indent="0">
              <a:lnSpc>
                <a:spcPts val="7700"/>
              </a:lnSpc>
              <a:buNone/>
            </a:pPr>
            <a:r>
              <a:rPr lang="en-US" sz="6150" dirty="0">
                <a:solidFill>
                  <a:srgbClr val="403CCF"/>
                </a:solidFill>
                <a:latin typeface="Libre Baskerville" pitchFamily="34" charset="0"/>
                <a:ea typeface="Libre Baskerville" pitchFamily="34" charset="-122"/>
                <a:cs typeface="Libre Baskerville" pitchFamily="34" charset="-120"/>
              </a:rPr>
              <a:t>Weflix: The Netflix Clone</a:t>
            </a:r>
            <a:endParaRPr lang="en-US" sz="6150" dirty="0"/>
          </a:p>
        </p:txBody>
      </p:sp>
      <p:sp>
        <p:nvSpPr>
          <p:cNvPr id="4" name="Text 1"/>
          <p:cNvSpPr/>
          <p:nvPr/>
        </p:nvSpPr>
        <p:spPr>
          <a:xfrm>
            <a:off x="793790" y="4211241"/>
            <a:ext cx="7556421" cy="1451610"/>
          </a:xfrm>
          <a:prstGeom prst="rect">
            <a:avLst/>
          </a:prstGeom>
          <a:noFill/>
          <a:ln/>
        </p:spPr>
        <p:txBody>
          <a:bodyPr wrap="square" lIns="0" tIns="0" rIns="0" bIns="0" rtlCol="0" anchor="t"/>
          <a:lstStyle/>
          <a:p>
            <a:pPr marL="0" indent="0">
              <a:lnSpc>
                <a:spcPts val="2850"/>
              </a:lnSpc>
              <a:buNone/>
            </a:pPr>
            <a:r>
              <a:rPr lang="en-US" sz="1750" dirty="0">
                <a:solidFill>
                  <a:srgbClr val="49495A"/>
                </a:solidFill>
                <a:latin typeface="Open Sans" pitchFamily="34" charset="0"/>
                <a:ea typeface="Open Sans" pitchFamily="34" charset="-122"/>
                <a:cs typeface="Open Sans" pitchFamily="34" charset="-120"/>
              </a:rPr>
              <a:t>Weflix is a comprehensive Netflix clone, designed to deliver a seamless and immersive streaming experience. This presentation will provide a detailed overview of the project, including the technology stack, design and planning, key features, and future enhancements.</a:t>
            </a:r>
            <a:endParaRPr lang="en-US" sz="1750" dirty="0"/>
          </a:p>
        </p:txBody>
      </p:sp>
      <p:sp>
        <p:nvSpPr>
          <p:cNvPr id="5" name="Shape 2"/>
          <p:cNvSpPr/>
          <p:nvPr/>
        </p:nvSpPr>
        <p:spPr>
          <a:xfrm>
            <a:off x="793790" y="5934908"/>
            <a:ext cx="362903" cy="362903"/>
          </a:xfrm>
          <a:prstGeom prst="roundRect">
            <a:avLst>
              <a:gd name="adj" fmla="val 25194296"/>
            </a:avLst>
          </a:prstGeom>
          <a:noFill/>
          <a:ln w="7620">
            <a:solidFill>
              <a:srgbClr val="FFFFFF"/>
            </a:solidFill>
            <a:prstDash val="solid"/>
          </a:ln>
        </p:spPr>
      </p:sp>
      <p:pic>
        <p:nvPicPr>
          <p:cNvPr id="6" name="Image 1" descr="preencoded.png"/>
          <p:cNvPicPr>
            <a:picLocks noChangeAspect="1"/>
          </p:cNvPicPr>
          <p:nvPr/>
        </p:nvPicPr>
        <p:blipFill>
          <a:blip r:embed="rId4"/>
          <a:stretch>
            <a:fillRect/>
          </a:stretch>
        </p:blipFill>
        <p:spPr>
          <a:xfrm>
            <a:off x="801410" y="5942528"/>
            <a:ext cx="347663" cy="347663"/>
          </a:xfrm>
          <a:prstGeom prst="rect">
            <a:avLst/>
          </a:prstGeom>
        </p:spPr>
      </p:pic>
      <p:sp>
        <p:nvSpPr>
          <p:cNvPr id="7" name="Text 3"/>
          <p:cNvSpPr/>
          <p:nvPr/>
        </p:nvSpPr>
        <p:spPr>
          <a:xfrm>
            <a:off x="1270040" y="5918002"/>
            <a:ext cx="1775936" cy="396835"/>
          </a:xfrm>
          <a:prstGeom prst="rect">
            <a:avLst/>
          </a:prstGeom>
          <a:noFill/>
          <a:ln/>
        </p:spPr>
        <p:txBody>
          <a:bodyPr wrap="none" lIns="0" tIns="0" rIns="0" bIns="0" rtlCol="0" anchor="t"/>
          <a:lstStyle/>
          <a:p>
            <a:pPr marL="0" indent="0" algn="l">
              <a:lnSpc>
                <a:spcPts val="3100"/>
              </a:lnSpc>
              <a:buNone/>
            </a:pPr>
            <a:r>
              <a:rPr lang="en-US" sz="2200" b="1" dirty="0">
                <a:solidFill>
                  <a:srgbClr val="49495A"/>
                </a:solidFill>
                <a:latin typeface="Open Sans Bold" pitchFamily="34" charset="0"/>
                <a:ea typeface="Open Sans Bold" pitchFamily="34" charset="-122"/>
                <a:cs typeface="Open Sans Bold" pitchFamily="34" charset="-120"/>
              </a:rPr>
              <a:t>by jayeshnik</a:t>
            </a:r>
            <a:endParaRPr lang="en-US" sz="22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2752606"/>
            <a:ext cx="5670590" cy="708779"/>
          </a:xfrm>
          <a:prstGeom prst="rect">
            <a:avLst/>
          </a:prstGeom>
          <a:noFill/>
          <a:ln/>
        </p:spPr>
        <p:txBody>
          <a:bodyPr wrap="none" lIns="0" tIns="0" rIns="0" bIns="0" rtlCol="0" anchor="t"/>
          <a:lstStyle/>
          <a:p>
            <a:pPr marL="0" indent="0">
              <a:lnSpc>
                <a:spcPts val="5550"/>
              </a:lnSpc>
              <a:buNone/>
            </a:pPr>
            <a:r>
              <a:rPr lang="en-US" sz="4450" dirty="0">
                <a:solidFill>
                  <a:srgbClr val="403CCF"/>
                </a:solidFill>
                <a:latin typeface="Libre Baskerville" pitchFamily="34" charset="0"/>
                <a:ea typeface="Libre Baskerville" pitchFamily="34" charset="-122"/>
                <a:cs typeface="Libre Baskerville" pitchFamily="34" charset="-120"/>
              </a:rPr>
              <a:t>Technology Stack</a:t>
            </a:r>
            <a:endParaRPr lang="en-US" sz="4450" dirty="0"/>
          </a:p>
        </p:txBody>
      </p:sp>
      <p:sp>
        <p:nvSpPr>
          <p:cNvPr id="3" name="Text 1"/>
          <p:cNvSpPr/>
          <p:nvPr/>
        </p:nvSpPr>
        <p:spPr>
          <a:xfrm>
            <a:off x="793790" y="3801547"/>
            <a:ext cx="2835235" cy="354330"/>
          </a:xfrm>
          <a:prstGeom prst="rect">
            <a:avLst/>
          </a:prstGeom>
          <a:noFill/>
          <a:ln/>
        </p:spPr>
        <p:txBody>
          <a:bodyPr wrap="none" lIns="0" tIns="0" rIns="0" bIns="0" rtlCol="0" anchor="t"/>
          <a:lstStyle/>
          <a:p>
            <a:pPr marL="0" indent="0">
              <a:lnSpc>
                <a:spcPts val="2750"/>
              </a:lnSpc>
              <a:buNone/>
            </a:pPr>
            <a:r>
              <a:rPr lang="en-US" sz="2200" dirty="0">
                <a:solidFill>
                  <a:srgbClr val="403CCF"/>
                </a:solidFill>
                <a:latin typeface="Libre Baskerville" pitchFamily="34" charset="0"/>
                <a:ea typeface="Libre Baskerville" pitchFamily="34" charset="-122"/>
                <a:cs typeface="Libre Baskerville" pitchFamily="34" charset="-120"/>
              </a:rPr>
              <a:t>Frontend</a:t>
            </a:r>
            <a:endParaRPr lang="en-US" sz="2200" dirty="0"/>
          </a:p>
        </p:txBody>
      </p:sp>
      <p:sp>
        <p:nvSpPr>
          <p:cNvPr id="4" name="Text 2"/>
          <p:cNvSpPr/>
          <p:nvPr/>
        </p:nvSpPr>
        <p:spPr>
          <a:xfrm>
            <a:off x="793790" y="4496038"/>
            <a:ext cx="13042821" cy="362903"/>
          </a:xfrm>
          <a:prstGeom prst="rect">
            <a:avLst/>
          </a:prstGeom>
          <a:noFill/>
          <a:ln/>
        </p:spPr>
        <p:txBody>
          <a:bodyPr wrap="none" lIns="0" tIns="0" rIns="0" bIns="0" rtlCol="0" anchor="t"/>
          <a:lstStyle/>
          <a:p>
            <a:pPr marL="0" indent="0">
              <a:lnSpc>
                <a:spcPts val="2850"/>
              </a:lnSpc>
              <a:buNone/>
            </a:pPr>
            <a:r>
              <a:rPr lang="en-US" sz="1750" dirty="0">
                <a:solidFill>
                  <a:srgbClr val="49495A"/>
                </a:solidFill>
                <a:latin typeface="Open Sans" pitchFamily="34" charset="0"/>
                <a:ea typeface="Open Sans" pitchFamily="34" charset="-122"/>
                <a:cs typeface="Open Sans" pitchFamily="34" charset="-120"/>
              </a:rPr>
              <a:t>The Weflix frontend is built using React.js, offering a responsive and dynamic user interface.</a:t>
            </a:r>
            <a:endParaRPr lang="en-US" sz="1750" dirty="0"/>
          </a:p>
        </p:txBody>
      </p:sp>
      <p:sp>
        <p:nvSpPr>
          <p:cNvPr id="5" name="Text 3"/>
          <p:cNvSpPr/>
          <p:nvPr/>
        </p:nvSpPr>
        <p:spPr>
          <a:xfrm>
            <a:off x="793790" y="5114092"/>
            <a:ext cx="13042821" cy="362903"/>
          </a:xfrm>
          <a:prstGeom prst="rect">
            <a:avLst/>
          </a:prstGeom>
          <a:noFill/>
          <a:ln/>
        </p:spPr>
        <p:txBody>
          <a:bodyPr wrap="none" lIns="0" tIns="0" rIns="0" bIns="0" rtlCol="0" anchor="t"/>
          <a:lstStyle/>
          <a:p>
            <a:pPr marL="0" indent="0">
              <a:lnSpc>
                <a:spcPts val="2850"/>
              </a:lnSpc>
              <a:buNone/>
            </a:pPr>
            <a:r>
              <a:rPr lang="en-US" sz="1750" dirty="0">
                <a:solidFill>
                  <a:srgbClr val="49495A"/>
                </a:solidFill>
                <a:latin typeface="Open Sans" pitchFamily="34" charset="0"/>
                <a:ea typeface="Open Sans" pitchFamily="34" charset="-122"/>
                <a:cs typeface="Open Sans" pitchFamily="34" charset="-120"/>
              </a:rPr>
              <a:t>HTML and CSS are utilized to structure and style the web pages, ensuring a visually appealing and consistent design.</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947386"/>
            <a:ext cx="6012775" cy="708779"/>
          </a:xfrm>
          <a:prstGeom prst="rect">
            <a:avLst/>
          </a:prstGeom>
          <a:noFill/>
          <a:ln/>
        </p:spPr>
        <p:txBody>
          <a:bodyPr wrap="none" lIns="0" tIns="0" rIns="0" bIns="0" rtlCol="0" anchor="t"/>
          <a:lstStyle/>
          <a:p>
            <a:pPr marL="0" indent="0">
              <a:lnSpc>
                <a:spcPts val="5550"/>
              </a:lnSpc>
              <a:buNone/>
            </a:pPr>
            <a:r>
              <a:rPr lang="en-US" sz="4450" dirty="0">
                <a:solidFill>
                  <a:srgbClr val="403CCF"/>
                </a:solidFill>
                <a:latin typeface="Libre Baskerville" pitchFamily="34" charset="0"/>
                <a:ea typeface="Libre Baskerville" pitchFamily="34" charset="-122"/>
                <a:cs typeface="Libre Baskerville" pitchFamily="34" charset="-120"/>
              </a:rPr>
              <a:t>Design and Planning</a:t>
            </a:r>
            <a:endParaRPr lang="en-US" sz="4450" dirty="0"/>
          </a:p>
        </p:txBody>
      </p:sp>
      <p:sp>
        <p:nvSpPr>
          <p:cNvPr id="4" name="Shape 1"/>
          <p:cNvSpPr/>
          <p:nvPr/>
        </p:nvSpPr>
        <p:spPr>
          <a:xfrm>
            <a:off x="793790" y="3251478"/>
            <a:ext cx="510302" cy="510302"/>
          </a:xfrm>
          <a:prstGeom prst="roundRect">
            <a:avLst>
              <a:gd name="adj" fmla="val 6667"/>
            </a:avLst>
          </a:prstGeom>
          <a:solidFill>
            <a:srgbClr val="EAE8F3"/>
          </a:solidFill>
          <a:ln/>
        </p:spPr>
      </p:sp>
      <p:sp>
        <p:nvSpPr>
          <p:cNvPr id="5" name="Text 2"/>
          <p:cNvSpPr/>
          <p:nvPr/>
        </p:nvSpPr>
        <p:spPr>
          <a:xfrm>
            <a:off x="972979" y="3336488"/>
            <a:ext cx="151805" cy="340281"/>
          </a:xfrm>
          <a:prstGeom prst="rect">
            <a:avLst/>
          </a:prstGeom>
          <a:noFill/>
          <a:ln/>
        </p:spPr>
        <p:txBody>
          <a:bodyPr wrap="none" lIns="0" tIns="0" rIns="0" bIns="0" rtlCol="0" anchor="t"/>
          <a:lstStyle/>
          <a:p>
            <a:pPr marL="0" indent="0" algn="ctr">
              <a:lnSpc>
                <a:spcPts val="2650"/>
              </a:lnSpc>
              <a:buNone/>
            </a:pPr>
            <a:r>
              <a:rPr lang="en-US" sz="2650" dirty="0">
                <a:solidFill>
                  <a:srgbClr val="49495A"/>
                </a:solidFill>
                <a:latin typeface="Libre Baskerville" pitchFamily="34" charset="0"/>
                <a:ea typeface="Libre Baskerville" pitchFamily="34" charset="-122"/>
                <a:cs typeface="Libre Baskerville" pitchFamily="34" charset="-120"/>
              </a:rPr>
              <a:t>1</a:t>
            </a:r>
            <a:endParaRPr lang="en-US" sz="2650" dirty="0"/>
          </a:p>
        </p:txBody>
      </p:sp>
      <p:sp>
        <p:nvSpPr>
          <p:cNvPr id="6" name="Text 3"/>
          <p:cNvSpPr/>
          <p:nvPr/>
        </p:nvSpPr>
        <p:spPr>
          <a:xfrm>
            <a:off x="1530906" y="3251478"/>
            <a:ext cx="2883932" cy="354330"/>
          </a:xfrm>
          <a:prstGeom prst="rect">
            <a:avLst/>
          </a:prstGeom>
          <a:noFill/>
          <a:ln/>
        </p:spPr>
        <p:txBody>
          <a:bodyPr wrap="none" lIns="0" tIns="0" rIns="0" bIns="0" rtlCol="0" anchor="t"/>
          <a:lstStyle/>
          <a:p>
            <a:pPr marL="0" indent="0">
              <a:lnSpc>
                <a:spcPts val="2750"/>
              </a:lnSpc>
              <a:buNone/>
            </a:pPr>
            <a:r>
              <a:rPr lang="en-US" sz="2200" dirty="0">
                <a:solidFill>
                  <a:srgbClr val="49495A"/>
                </a:solidFill>
                <a:latin typeface="Libre Baskerville" pitchFamily="34" charset="0"/>
                <a:ea typeface="Libre Baskerville" pitchFamily="34" charset="-122"/>
                <a:cs typeface="Libre Baskerville" pitchFamily="34" charset="-120"/>
              </a:rPr>
              <a:t>Platform Objectives</a:t>
            </a:r>
            <a:endParaRPr lang="en-US" sz="2200" dirty="0"/>
          </a:p>
        </p:txBody>
      </p:sp>
      <p:sp>
        <p:nvSpPr>
          <p:cNvPr id="7" name="Text 4"/>
          <p:cNvSpPr/>
          <p:nvPr/>
        </p:nvSpPr>
        <p:spPr>
          <a:xfrm>
            <a:off x="1530906" y="3741896"/>
            <a:ext cx="2927747" cy="2540318"/>
          </a:xfrm>
          <a:prstGeom prst="rect">
            <a:avLst/>
          </a:prstGeom>
          <a:noFill/>
          <a:ln/>
        </p:spPr>
        <p:txBody>
          <a:bodyPr wrap="square" lIns="0" tIns="0" rIns="0" bIns="0" rtlCol="0" anchor="t"/>
          <a:lstStyle/>
          <a:p>
            <a:pPr marL="0" indent="0">
              <a:lnSpc>
                <a:spcPts val="2850"/>
              </a:lnSpc>
              <a:buNone/>
            </a:pPr>
            <a:r>
              <a:rPr lang="en-US" sz="1750" dirty="0">
                <a:solidFill>
                  <a:srgbClr val="49495A"/>
                </a:solidFill>
                <a:latin typeface="Open Sans" pitchFamily="34" charset="0"/>
                <a:ea typeface="Open Sans" pitchFamily="34" charset="-122"/>
                <a:cs typeface="Open Sans" pitchFamily="34" charset="-120"/>
              </a:rPr>
              <a:t>The primary objectives for the Weflix platform include providing a seamless streaming experience, personalized recommendations, and a user-friendly interface.</a:t>
            </a:r>
            <a:endParaRPr lang="en-US" sz="1750" dirty="0"/>
          </a:p>
        </p:txBody>
      </p:sp>
      <p:sp>
        <p:nvSpPr>
          <p:cNvPr id="8" name="Shape 5"/>
          <p:cNvSpPr/>
          <p:nvPr/>
        </p:nvSpPr>
        <p:spPr>
          <a:xfrm>
            <a:off x="4685467" y="3251478"/>
            <a:ext cx="510302" cy="510302"/>
          </a:xfrm>
          <a:prstGeom prst="roundRect">
            <a:avLst>
              <a:gd name="adj" fmla="val 6667"/>
            </a:avLst>
          </a:prstGeom>
          <a:solidFill>
            <a:srgbClr val="EAE8F3"/>
          </a:solidFill>
          <a:ln/>
        </p:spPr>
      </p:sp>
      <p:sp>
        <p:nvSpPr>
          <p:cNvPr id="9" name="Text 6"/>
          <p:cNvSpPr/>
          <p:nvPr/>
        </p:nvSpPr>
        <p:spPr>
          <a:xfrm>
            <a:off x="4835843" y="3336488"/>
            <a:ext cx="209550" cy="340281"/>
          </a:xfrm>
          <a:prstGeom prst="rect">
            <a:avLst/>
          </a:prstGeom>
          <a:noFill/>
          <a:ln/>
        </p:spPr>
        <p:txBody>
          <a:bodyPr wrap="none" lIns="0" tIns="0" rIns="0" bIns="0" rtlCol="0" anchor="t"/>
          <a:lstStyle/>
          <a:p>
            <a:pPr marL="0" indent="0" algn="ctr">
              <a:lnSpc>
                <a:spcPts val="2650"/>
              </a:lnSpc>
              <a:buNone/>
            </a:pPr>
            <a:r>
              <a:rPr lang="en-US" sz="2650" dirty="0">
                <a:solidFill>
                  <a:srgbClr val="49495A"/>
                </a:solidFill>
                <a:latin typeface="Libre Baskerville" pitchFamily="34" charset="0"/>
                <a:ea typeface="Libre Baskerville" pitchFamily="34" charset="-122"/>
                <a:cs typeface="Libre Baskerville" pitchFamily="34" charset="-120"/>
              </a:rPr>
              <a:t>2</a:t>
            </a:r>
            <a:endParaRPr lang="en-US" sz="2650" dirty="0"/>
          </a:p>
        </p:txBody>
      </p:sp>
      <p:sp>
        <p:nvSpPr>
          <p:cNvPr id="10" name="Text 7"/>
          <p:cNvSpPr/>
          <p:nvPr/>
        </p:nvSpPr>
        <p:spPr>
          <a:xfrm>
            <a:off x="5422583" y="3251478"/>
            <a:ext cx="2835235" cy="354330"/>
          </a:xfrm>
          <a:prstGeom prst="rect">
            <a:avLst/>
          </a:prstGeom>
          <a:noFill/>
          <a:ln/>
        </p:spPr>
        <p:txBody>
          <a:bodyPr wrap="none" lIns="0" tIns="0" rIns="0" bIns="0" rtlCol="0" anchor="t"/>
          <a:lstStyle/>
          <a:p>
            <a:pPr marL="0" indent="0">
              <a:lnSpc>
                <a:spcPts val="2750"/>
              </a:lnSpc>
              <a:buNone/>
            </a:pPr>
            <a:r>
              <a:rPr lang="en-US" sz="2200" dirty="0">
                <a:solidFill>
                  <a:srgbClr val="49495A"/>
                </a:solidFill>
                <a:latin typeface="Libre Baskerville" pitchFamily="34" charset="0"/>
                <a:ea typeface="Libre Baskerville" pitchFamily="34" charset="-122"/>
                <a:cs typeface="Libre Baskerville" pitchFamily="34" charset="-120"/>
              </a:rPr>
              <a:t>UI/UX Design</a:t>
            </a:r>
            <a:endParaRPr lang="en-US" sz="2200" dirty="0"/>
          </a:p>
        </p:txBody>
      </p:sp>
      <p:sp>
        <p:nvSpPr>
          <p:cNvPr id="11" name="Text 8"/>
          <p:cNvSpPr/>
          <p:nvPr/>
        </p:nvSpPr>
        <p:spPr>
          <a:xfrm>
            <a:off x="5422583" y="3741896"/>
            <a:ext cx="2927747" cy="2177415"/>
          </a:xfrm>
          <a:prstGeom prst="rect">
            <a:avLst/>
          </a:prstGeom>
          <a:noFill/>
          <a:ln/>
        </p:spPr>
        <p:txBody>
          <a:bodyPr wrap="square" lIns="0" tIns="0" rIns="0" bIns="0" rtlCol="0" anchor="t"/>
          <a:lstStyle/>
          <a:p>
            <a:pPr marL="0" indent="0">
              <a:lnSpc>
                <a:spcPts val="2850"/>
              </a:lnSpc>
              <a:buNone/>
            </a:pPr>
            <a:r>
              <a:rPr lang="en-US" sz="1750" dirty="0">
                <a:solidFill>
                  <a:srgbClr val="49495A"/>
                </a:solidFill>
                <a:latin typeface="Open Sans" pitchFamily="34" charset="0"/>
                <a:ea typeface="Open Sans" pitchFamily="34" charset="-122"/>
                <a:cs typeface="Open Sans" pitchFamily="34" charset="-120"/>
              </a:rPr>
              <a:t>The design process involves creating intuitive and visually appealing user interfaces, with a focus on enhancing the overall user experience.</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341007"/>
          </a:xfrm>
          <a:prstGeom prst="rect">
            <a:avLst/>
          </a:prstGeom>
        </p:spPr>
      </p:pic>
      <p:sp>
        <p:nvSpPr>
          <p:cNvPr id="3" name="Text 0"/>
          <p:cNvSpPr/>
          <p:nvPr/>
        </p:nvSpPr>
        <p:spPr>
          <a:xfrm>
            <a:off x="655439" y="2855952"/>
            <a:ext cx="4682133" cy="585311"/>
          </a:xfrm>
          <a:prstGeom prst="rect">
            <a:avLst/>
          </a:prstGeom>
          <a:noFill/>
          <a:ln/>
        </p:spPr>
        <p:txBody>
          <a:bodyPr wrap="none" lIns="0" tIns="0" rIns="0" bIns="0" rtlCol="0" anchor="t"/>
          <a:lstStyle/>
          <a:p>
            <a:pPr marL="0" indent="0">
              <a:lnSpc>
                <a:spcPts val="4600"/>
              </a:lnSpc>
              <a:buNone/>
            </a:pPr>
            <a:r>
              <a:rPr lang="en-US" sz="3650" dirty="0">
                <a:solidFill>
                  <a:srgbClr val="403CCF"/>
                </a:solidFill>
                <a:latin typeface="Libre Baskerville" pitchFamily="34" charset="0"/>
                <a:ea typeface="Libre Baskerville" pitchFamily="34" charset="-122"/>
                <a:cs typeface="Libre Baskerville" pitchFamily="34" charset="-120"/>
              </a:rPr>
              <a:t>Use Case Diagram</a:t>
            </a:r>
            <a:endParaRPr lang="en-US" sz="3650" dirty="0"/>
          </a:p>
        </p:txBody>
      </p:sp>
      <p:sp>
        <p:nvSpPr>
          <p:cNvPr id="4" name="Shape 1"/>
          <p:cNvSpPr/>
          <p:nvPr/>
        </p:nvSpPr>
        <p:spPr>
          <a:xfrm>
            <a:off x="655439" y="5868352"/>
            <a:ext cx="13319522" cy="22860"/>
          </a:xfrm>
          <a:prstGeom prst="roundRect">
            <a:avLst>
              <a:gd name="adj" fmla="val 122893"/>
            </a:avLst>
          </a:prstGeom>
          <a:solidFill>
            <a:srgbClr val="D0CED9"/>
          </a:solidFill>
          <a:ln/>
        </p:spPr>
      </p:sp>
      <p:sp>
        <p:nvSpPr>
          <p:cNvPr id="5" name="Shape 2"/>
          <p:cNvSpPr/>
          <p:nvPr/>
        </p:nvSpPr>
        <p:spPr>
          <a:xfrm>
            <a:off x="3251597" y="5212973"/>
            <a:ext cx="22860" cy="655439"/>
          </a:xfrm>
          <a:prstGeom prst="roundRect">
            <a:avLst>
              <a:gd name="adj" fmla="val 122893"/>
            </a:avLst>
          </a:prstGeom>
          <a:solidFill>
            <a:srgbClr val="D0CED9"/>
          </a:solidFill>
          <a:ln/>
        </p:spPr>
      </p:sp>
      <p:sp>
        <p:nvSpPr>
          <p:cNvPr id="6" name="Shape 3"/>
          <p:cNvSpPr/>
          <p:nvPr/>
        </p:nvSpPr>
        <p:spPr>
          <a:xfrm>
            <a:off x="3052405" y="5657671"/>
            <a:ext cx="421362" cy="421362"/>
          </a:xfrm>
          <a:prstGeom prst="roundRect">
            <a:avLst>
              <a:gd name="adj" fmla="val 6667"/>
            </a:avLst>
          </a:prstGeom>
          <a:solidFill>
            <a:srgbClr val="EAE8F3"/>
          </a:solidFill>
          <a:ln/>
        </p:spPr>
      </p:sp>
      <p:sp>
        <p:nvSpPr>
          <p:cNvPr id="7" name="Text 4"/>
          <p:cNvSpPr/>
          <p:nvPr/>
        </p:nvSpPr>
        <p:spPr>
          <a:xfrm>
            <a:off x="3200400" y="5727799"/>
            <a:ext cx="125373" cy="280988"/>
          </a:xfrm>
          <a:prstGeom prst="rect">
            <a:avLst/>
          </a:prstGeom>
          <a:noFill/>
          <a:ln/>
        </p:spPr>
        <p:txBody>
          <a:bodyPr wrap="none" lIns="0" tIns="0" rIns="0" bIns="0" rtlCol="0" anchor="t"/>
          <a:lstStyle/>
          <a:p>
            <a:pPr marL="0" indent="0" algn="ctr">
              <a:lnSpc>
                <a:spcPts val="2200"/>
              </a:lnSpc>
              <a:buNone/>
            </a:pPr>
            <a:r>
              <a:rPr lang="en-US" sz="2200" dirty="0">
                <a:solidFill>
                  <a:srgbClr val="49495A"/>
                </a:solidFill>
                <a:latin typeface="Libre Baskerville" pitchFamily="34" charset="0"/>
                <a:ea typeface="Libre Baskerville" pitchFamily="34" charset="-122"/>
                <a:cs typeface="Libre Baskerville" pitchFamily="34" charset="-120"/>
              </a:rPr>
              <a:t>1</a:t>
            </a:r>
            <a:endParaRPr lang="en-US" sz="2200" dirty="0"/>
          </a:p>
        </p:txBody>
      </p:sp>
      <p:sp>
        <p:nvSpPr>
          <p:cNvPr id="8" name="Text 5"/>
          <p:cNvSpPr/>
          <p:nvPr/>
        </p:nvSpPr>
        <p:spPr>
          <a:xfrm>
            <a:off x="2092643" y="3722132"/>
            <a:ext cx="2341007" cy="292537"/>
          </a:xfrm>
          <a:prstGeom prst="rect">
            <a:avLst/>
          </a:prstGeom>
          <a:noFill/>
          <a:ln/>
        </p:spPr>
        <p:txBody>
          <a:bodyPr wrap="none" lIns="0" tIns="0" rIns="0" bIns="0" rtlCol="0" anchor="t"/>
          <a:lstStyle/>
          <a:p>
            <a:pPr marL="0" indent="0" algn="ctr">
              <a:lnSpc>
                <a:spcPts val="2300"/>
              </a:lnSpc>
              <a:buNone/>
            </a:pPr>
            <a:r>
              <a:rPr lang="en-US" sz="1800" dirty="0">
                <a:solidFill>
                  <a:srgbClr val="49495A"/>
                </a:solidFill>
                <a:latin typeface="Libre Baskerville" pitchFamily="34" charset="0"/>
                <a:ea typeface="Libre Baskerville" pitchFamily="34" charset="-122"/>
                <a:cs typeface="Libre Baskerville" pitchFamily="34" charset="-120"/>
              </a:rPr>
              <a:t>User Login</a:t>
            </a:r>
            <a:endParaRPr lang="en-US" sz="1800" dirty="0"/>
          </a:p>
        </p:txBody>
      </p:sp>
      <p:sp>
        <p:nvSpPr>
          <p:cNvPr id="9" name="Text 6"/>
          <p:cNvSpPr/>
          <p:nvPr/>
        </p:nvSpPr>
        <p:spPr>
          <a:xfrm>
            <a:off x="842724" y="4126944"/>
            <a:ext cx="4840843" cy="898684"/>
          </a:xfrm>
          <a:prstGeom prst="rect">
            <a:avLst/>
          </a:prstGeom>
          <a:noFill/>
          <a:ln/>
        </p:spPr>
        <p:txBody>
          <a:bodyPr wrap="square" lIns="0" tIns="0" rIns="0" bIns="0" rtlCol="0" anchor="t"/>
          <a:lstStyle/>
          <a:p>
            <a:pPr marL="0" indent="0" algn="ctr">
              <a:lnSpc>
                <a:spcPts val="2350"/>
              </a:lnSpc>
              <a:buNone/>
            </a:pPr>
            <a:r>
              <a:rPr lang="en-US" sz="1450" dirty="0">
                <a:solidFill>
                  <a:srgbClr val="49495A"/>
                </a:solidFill>
                <a:latin typeface="Open Sans" pitchFamily="34" charset="0"/>
                <a:ea typeface="Open Sans" pitchFamily="34" charset="-122"/>
                <a:cs typeface="Open Sans" pitchFamily="34" charset="-120"/>
              </a:rPr>
              <a:t>Users can create an account and log in to the Weflix platform, accessing personalized recommendations and content.</a:t>
            </a:r>
            <a:endParaRPr lang="en-US" sz="1450" dirty="0"/>
          </a:p>
        </p:txBody>
      </p:sp>
      <p:sp>
        <p:nvSpPr>
          <p:cNvPr id="10" name="Shape 7"/>
          <p:cNvSpPr/>
          <p:nvPr/>
        </p:nvSpPr>
        <p:spPr>
          <a:xfrm>
            <a:off x="5952887" y="5868293"/>
            <a:ext cx="22860" cy="655439"/>
          </a:xfrm>
          <a:prstGeom prst="roundRect">
            <a:avLst>
              <a:gd name="adj" fmla="val 122893"/>
            </a:avLst>
          </a:prstGeom>
          <a:solidFill>
            <a:srgbClr val="D0CED9"/>
          </a:solidFill>
          <a:ln/>
        </p:spPr>
      </p:sp>
      <p:sp>
        <p:nvSpPr>
          <p:cNvPr id="11" name="Shape 8"/>
          <p:cNvSpPr/>
          <p:nvPr/>
        </p:nvSpPr>
        <p:spPr>
          <a:xfrm>
            <a:off x="5753695" y="5657671"/>
            <a:ext cx="421362" cy="421362"/>
          </a:xfrm>
          <a:prstGeom prst="roundRect">
            <a:avLst>
              <a:gd name="adj" fmla="val 6667"/>
            </a:avLst>
          </a:prstGeom>
          <a:solidFill>
            <a:srgbClr val="EAE8F3"/>
          </a:solidFill>
          <a:ln/>
        </p:spPr>
      </p:sp>
      <p:sp>
        <p:nvSpPr>
          <p:cNvPr id="12" name="Text 9"/>
          <p:cNvSpPr/>
          <p:nvPr/>
        </p:nvSpPr>
        <p:spPr>
          <a:xfrm>
            <a:off x="5877758" y="5727799"/>
            <a:ext cx="173117" cy="280988"/>
          </a:xfrm>
          <a:prstGeom prst="rect">
            <a:avLst/>
          </a:prstGeom>
          <a:noFill/>
          <a:ln/>
        </p:spPr>
        <p:txBody>
          <a:bodyPr wrap="none" lIns="0" tIns="0" rIns="0" bIns="0" rtlCol="0" anchor="t"/>
          <a:lstStyle/>
          <a:p>
            <a:pPr marL="0" indent="0" algn="ctr">
              <a:lnSpc>
                <a:spcPts val="2200"/>
              </a:lnSpc>
              <a:buNone/>
            </a:pPr>
            <a:r>
              <a:rPr lang="en-US" sz="2200" dirty="0">
                <a:solidFill>
                  <a:srgbClr val="49495A"/>
                </a:solidFill>
                <a:latin typeface="Libre Baskerville" pitchFamily="34" charset="0"/>
                <a:ea typeface="Libre Baskerville" pitchFamily="34" charset="-122"/>
                <a:cs typeface="Libre Baskerville" pitchFamily="34" charset="-120"/>
              </a:rPr>
              <a:t>2</a:t>
            </a:r>
            <a:endParaRPr lang="en-US" sz="2200" dirty="0"/>
          </a:p>
        </p:txBody>
      </p:sp>
      <p:sp>
        <p:nvSpPr>
          <p:cNvPr id="13" name="Text 10"/>
          <p:cNvSpPr/>
          <p:nvPr/>
        </p:nvSpPr>
        <p:spPr>
          <a:xfrm>
            <a:off x="4793933" y="6711077"/>
            <a:ext cx="2341007" cy="292537"/>
          </a:xfrm>
          <a:prstGeom prst="rect">
            <a:avLst/>
          </a:prstGeom>
          <a:noFill/>
          <a:ln/>
        </p:spPr>
        <p:txBody>
          <a:bodyPr wrap="none" lIns="0" tIns="0" rIns="0" bIns="0" rtlCol="0" anchor="t"/>
          <a:lstStyle/>
          <a:p>
            <a:pPr marL="0" indent="0" algn="ctr">
              <a:lnSpc>
                <a:spcPts val="2300"/>
              </a:lnSpc>
              <a:buNone/>
            </a:pPr>
            <a:r>
              <a:rPr lang="en-US" sz="1800" dirty="0">
                <a:solidFill>
                  <a:srgbClr val="49495A"/>
                </a:solidFill>
                <a:latin typeface="Libre Baskerville" pitchFamily="34" charset="0"/>
                <a:ea typeface="Libre Baskerville" pitchFamily="34" charset="-122"/>
                <a:cs typeface="Libre Baskerville" pitchFamily="34" charset="-120"/>
              </a:rPr>
              <a:t>View movies/series</a:t>
            </a:r>
            <a:endParaRPr lang="en-US" sz="1800" dirty="0"/>
          </a:p>
        </p:txBody>
      </p:sp>
      <p:sp>
        <p:nvSpPr>
          <p:cNvPr id="14" name="Text 11"/>
          <p:cNvSpPr/>
          <p:nvPr/>
        </p:nvSpPr>
        <p:spPr>
          <a:xfrm>
            <a:off x="3544014" y="7115889"/>
            <a:ext cx="4840843" cy="599123"/>
          </a:xfrm>
          <a:prstGeom prst="rect">
            <a:avLst/>
          </a:prstGeom>
          <a:noFill/>
          <a:ln/>
        </p:spPr>
        <p:txBody>
          <a:bodyPr wrap="square" lIns="0" tIns="0" rIns="0" bIns="0" rtlCol="0" anchor="t"/>
          <a:lstStyle/>
          <a:p>
            <a:pPr marL="0" indent="0" algn="ctr">
              <a:lnSpc>
                <a:spcPts val="2350"/>
              </a:lnSpc>
              <a:buNone/>
            </a:pPr>
            <a:r>
              <a:rPr lang="en-US" sz="1450" dirty="0">
                <a:solidFill>
                  <a:srgbClr val="49495A"/>
                </a:solidFill>
                <a:latin typeface="Open Sans" pitchFamily="34" charset="0"/>
                <a:ea typeface="Open Sans" pitchFamily="34" charset="-122"/>
                <a:cs typeface="Open Sans" pitchFamily="34" charset="-120"/>
              </a:rPr>
              <a:t>Users can explore the vast library of movies, TV shows, and documentaries.</a:t>
            </a:r>
            <a:endParaRPr lang="en-US" sz="1450" dirty="0"/>
          </a:p>
        </p:txBody>
      </p:sp>
      <p:sp>
        <p:nvSpPr>
          <p:cNvPr id="15" name="Shape 12"/>
          <p:cNvSpPr/>
          <p:nvPr/>
        </p:nvSpPr>
        <p:spPr>
          <a:xfrm>
            <a:off x="8654296" y="5212973"/>
            <a:ext cx="22860" cy="655439"/>
          </a:xfrm>
          <a:prstGeom prst="roundRect">
            <a:avLst>
              <a:gd name="adj" fmla="val 122893"/>
            </a:avLst>
          </a:prstGeom>
          <a:solidFill>
            <a:srgbClr val="D0CED9"/>
          </a:solidFill>
          <a:ln/>
        </p:spPr>
      </p:sp>
      <p:sp>
        <p:nvSpPr>
          <p:cNvPr id="16" name="Shape 13"/>
          <p:cNvSpPr/>
          <p:nvPr/>
        </p:nvSpPr>
        <p:spPr>
          <a:xfrm>
            <a:off x="8455104" y="5657671"/>
            <a:ext cx="421362" cy="421362"/>
          </a:xfrm>
          <a:prstGeom prst="roundRect">
            <a:avLst>
              <a:gd name="adj" fmla="val 6667"/>
            </a:avLst>
          </a:prstGeom>
          <a:solidFill>
            <a:srgbClr val="EAE8F3"/>
          </a:solidFill>
          <a:ln/>
        </p:spPr>
      </p:sp>
      <p:sp>
        <p:nvSpPr>
          <p:cNvPr id="17" name="Text 14"/>
          <p:cNvSpPr/>
          <p:nvPr/>
        </p:nvSpPr>
        <p:spPr>
          <a:xfrm>
            <a:off x="8579168" y="5727799"/>
            <a:ext cx="173117" cy="280988"/>
          </a:xfrm>
          <a:prstGeom prst="rect">
            <a:avLst/>
          </a:prstGeom>
          <a:noFill/>
          <a:ln/>
        </p:spPr>
        <p:txBody>
          <a:bodyPr wrap="none" lIns="0" tIns="0" rIns="0" bIns="0" rtlCol="0" anchor="t"/>
          <a:lstStyle/>
          <a:p>
            <a:pPr marL="0" indent="0" algn="ctr">
              <a:lnSpc>
                <a:spcPts val="2200"/>
              </a:lnSpc>
              <a:buNone/>
            </a:pPr>
            <a:r>
              <a:rPr lang="en-US" sz="2200" dirty="0">
                <a:solidFill>
                  <a:srgbClr val="49495A"/>
                </a:solidFill>
                <a:latin typeface="Libre Baskerville" pitchFamily="34" charset="0"/>
                <a:ea typeface="Libre Baskerville" pitchFamily="34" charset="-122"/>
                <a:cs typeface="Libre Baskerville" pitchFamily="34" charset="-120"/>
              </a:rPr>
              <a:t>3</a:t>
            </a:r>
            <a:endParaRPr lang="en-US" sz="2200" dirty="0"/>
          </a:p>
        </p:txBody>
      </p:sp>
      <p:sp>
        <p:nvSpPr>
          <p:cNvPr id="18" name="Text 15"/>
          <p:cNvSpPr/>
          <p:nvPr/>
        </p:nvSpPr>
        <p:spPr>
          <a:xfrm>
            <a:off x="7410331" y="4021693"/>
            <a:ext cx="2511028" cy="292537"/>
          </a:xfrm>
          <a:prstGeom prst="rect">
            <a:avLst/>
          </a:prstGeom>
          <a:noFill/>
          <a:ln/>
        </p:spPr>
        <p:txBody>
          <a:bodyPr wrap="none" lIns="0" tIns="0" rIns="0" bIns="0" rtlCol="0" anchor="t"/>
          <a:lstStyle/>
          <a:p>
            <a:pPr marL="0" indent="0" algn="ctr">
              <a:lnSpc>
                <a:spcPts val="2300"/>
              </a:lnSpc>
              <a:buNone/>
            </a:pPr>
            <a:r>
              <a:rPr lang="en-US" sz="1800" dirty="0">
                <a:solidFill>
                  <a:srgbClr val="49495A"/>
                </a:solidFill>
                <a:latin typeface="Libre Baskerville" pitchFamily="34" charset="0"/>
                <a:ea typeface="Libre Baskerville" pitchFamily="34" charset="-122"/>
                <a:cs typeface="Libre Baskerville" pitchFamily="34" charset="-120"/>
              </a:rPr>
              <a:t>Playlist Management</a:t>
            </a:r>
            <a:endParaRPr lang="en-US" sz="1800" dirty="0"/>
          </a:p>
        </p:txBody>
      </p:sp>
      <p:sp>
        <p:nvSpPr>
          <p:cNvPr id="19" name="Text 16"/>
          <p:cNvSpPr/>
          <p:nvPr/>
        </p:nvSpPr>
        <p:spPr>
          <a:xfrm>
            <a:off x="6245423" y="4426506"/>
            <a:ext cx="4840843" cy="599123"/>
          </a:xfrm>
          <a:prstGeom prst="rect">
            <a:avLst/>
          </a:prstGeom>
          <a:noFill/>
          <a:ln/>
        </p:spPr>
        <p:txBody>
          <a:bodyPr wrap="square" lIns="0" tIns="0" rIns="0" bIns="0" rtlCol="0" anchor="t"/>
          <a:lstStyle/>
          <a:p>
            <a:pPr marL="0" indent="0" algn="ctr">
              <a:lnSpc>
                <a:spcPts val="2350"/>
              </a:lnSpc>
              <a:buNone/>
            </a:pPr>
            <a:r>
              <a:rPr lang="en-US" sz="1450" dirty="0">
                <a:solidFill>
                  <a:srgbClr val="49495A"/>
                </a:solidFill>
                <a:latin typeface="Open Sans" pitchFamily="34" charset="0"/>
                <a:ea typeface="Open Sans" pitchFamily="34" charset="-122"/>
                <a:cs typeface="Open Sans" pitchFamily="34" charset="-120"/>
              </a:rPr>
              <a:t>Users can create and manage their own playlists, saving their favorite content for easy access.</a:t>
            </a:r>
            <a:endParaRPr lang="en-US" sz="1450" dirty="0"/>
          </a:p>
        </p:txBody>
      </p:sp>
      <p:sp>
        <p:nvSpPr>
          <p:cNvPr id="20" name="Shape 17"/>
          <p:cNvSpPr/>
          <p:nvPr/>
        </p:nvSpPr>
        <p:spPr>
          <a:xfrm>
            <a:off x="11355586" y="5868293"/>
            <a:ext cx="22860" cy="655439"/>
          </a:xfrm>
          <a:prstGeom prst="roundRect">
            <a:avLst>
              <a:gd name="adj" fmla="val 122893"/>
            </a:avLst>
          </a:prstGeom>
          <a:solidFill>
            <a:srgbClr val="D0CED9"/>
          </a:solidFill>
          <a:ln/>
        </p:spPr>
      </p:sp>
      <p:sp>
        <p:nvSpPr>
          <p:cNvPr id="21" name="Shape 18"/>
          <p:cNvSpPr/>
          <p:nvPr/>
        </p:nvSpPr>
        <p:spPr>
          <a:xfrm>
            <a:off x="11156394" y="5657671"/>
            <a:ext cx="421362" cy="421362"/>
          </a:xfrm>
          <a:prstGeom prst="roundRect">
            <a:avLst>
              <a:gd name="adj" fmla="val 6667"/>
            </a:avLst>
          </a:prstGeom>
          <a:solidFill>
            <a:srgbClr val="EAE8F3"/>
          </a:solidFill>
          <a:ln/>
        </p:spPr>
      </p:sp>
      <p:sp>
        <p:nvSpPr>
          <p:cNvPr id="22" name="Text 19"/>
          <p:cNvSpPr/>
          <p:nvPr/>
        </p:nvSpPr>
        <p:spPr>
          <a:xfrm>
            <a:off x="11284863" y="5727799"/>
            <a:ext cx="164425" cy="280988"/>
          </a:xfrm>
          <a:prstGeom prst="rect">
            <a:avLst/>
          </a:prstGeom>
          <a:noFill/>
          <a:ln/>
        </p:spPr>
        <p:txBody>
          <a:bodyPr wrap="none" lIns="0" tIns="0" rIns="0" bIns="0" rtlCol="0" anchor="t"/>
          <a:lstStyle/>
          <a:p>
            <a:pPr marL="0" indent="0" algn="ctr">
              <a:lnSpc>
                <a:spcPts val="2200"/>
              </a:lnSpc>
              <a:buNone/>
            </a:pPr>
            <a:r>
              <a:rPr lang="en-US" sz="2200" dirty="0">
                <a:solidFill>
                  <a:srgbClr val="49495A"/>
                </a:solidFill>
                <a:latin typeface="Libre Baskerville" pitchFamily="34" charset="0"/>
                <a:ea typeface="Libre Baskerville" pitchFamily="34" charset="-122"/>
                <a:cs typeface="Libre Baskerville" pitchFamily="34" charset="-120"/>
              </a:rPr>
              <a:t>4</a:t>
            </a:r>
            <a:endParaRPr lang="en-US" sz="2200" dirty="0"/>
          </a:p>
        </p:txBody>
      </p:sp>
      <p:sp>
        <p:nvSpPr>
          <p:cNvPr id="23" name="Text 20"/>
          <p:cNvSpPr/>
          <p:nvPr/>
        </p:nvSpPr>
        <p:spPr>
          <a:xfrm>
            <a:off x="10196632" y="6711077"/>
            <a:ext cx="2341007" cy="292537"/>
          </a:xfrm>
          <a:prstGeom prst="rect">
            <a:avLst/>
          </a:prstGeom>
          <a:noFill/>
          <a:ln/>
        </p:spPr>
        <p:txBody>
          <a:bodyPr wrap="none" lIns="0" tIns="0" rIns="0" bIns="0" rtlCol="0" anchor="t"/>
          <a:lstStyle/>
          <a:p>
            <a:pPr marL="0" indent="0" algn="ctr">
              <a:lnSpc>
                <a:spcPts val="2300"/>
              </a:lnSpc>
              <a:buNone/>
            </a:pPr>
            <a:r>
              <a:rPr lang="en-US" sz="1800" dirty="0">
                <a:solidFill>
                  <a:srgbClr val="49495A"/>
                </a:solidFill>
                <a:latin typeface="Libre Baskerville" pitchFamily="34" charset="0"/>
                <a:ea typeface="Libre Baskerville" pitchFamily="34" charset="-122"/>
                <a:cs typeface="Libre Baskerville" pitchFamily="34" charset="-120"/>
              </a:rPr>
              <a:t>browse home page</a:t>
            </a:r>
            <a:endParaRPr lang="en-US" sz="1800" dirty="0"/>
          </a:p>
        </p:txBody>
      </p:sp>
      <p:sp>
        <p:nvSpPr>
          <p:cNvPr id="24" name="Text 21"/>
          <p:cNvSpPr/>
          <p:nvPr/>
        </p:nvSpPr>
        <p:spPr>
          <a:xfrm>
            <a:off x="8946713" y="7115889"/>
            <a:ext cx="4840843" cy="299561"/>
          </a:xfrm>
          <a:prstGeom prst="rect">
            <a:avLst/>
          </a:prstGeom>
          <a:noFill/>
          <a:ln/>
        </p:spPr>
        <p:txBody>
          <a:bodyPr wrap="none" lIns="0" tIns="0" rIns="0" bIns="0" rtlCol="0" anchor="t"/>
          <a:lstStyle/>
          <a:p>
            <a:pPr marL="0" indent="0" algn="ctr">
              <a:lnSpc>
                <a:spcPts val="2350"/>
              </a:lnSpc>
              <a:buNone/>
            </a:pPr>
            <a:r>
              <a:rPr lang="en-US" sz="1450" dirty="0">
                <a:solidFill>
                  <a:srgbClr val="49495A"/>
                </a:solidFill>
                <a:latin typeface="Open Sans" pitchFamily="34" charset="0"/>
                <a:ea typeface="Open Sans" pitchFamily="34" charset="-122"/>
                <a:cs typeface="Open Sans" pitchFamily="34" charset="-120"/>
              </a:rPr>
              <a:t>searching for movies and exploring catagories </a:t>
            </a:r>
            <a:endParaRPr lang="en-US" sz="14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32565" y="755928"/>
            <a:ext cx="5330071" cy="666274"/>
          </a:xfrm>
          <a:prstGeom prst="rect">
            <a:avLst/>
          </a:prstGeom>
          <a:noFill/>
          <a:ln/>
        </p:spPr>
        <p:txBody>
          <a:bodyPr wrap="none" lIns="0" tIns="0" rIns="0" bIns="0" rtlCol="0" anchor="t"/>
          <a:lstStyle/>
          <a:p>
            <a:pPr marL="0" indent="0">
              <a:lnSpc>
                <a:spcPts val="5200"/>
              </a:lnSpc>
              <a:buNone/>
            </a:pPr>
            <a:r>
              <a:rPr lang="en-US" sz="4150" dirty="0">
                <a:solidFill>
                  <a:srgbClr val="403CCF"/>
                </a:solidFill>
                <a:latin typeface="Libre Baskerville" pitchFamily="34" charset="0"/>
                <a:ea typeface="Libre Baskerville" pitchFamily="34" charset="-122"/>
                <a:cs typeface="Libre Baskerville" pitchFamily="34" charset="-120"/>
              </a:rPr>
              <a:t>Key Features</a:t>
            </a:r>
            <a:endParaRPr lang="en-US" sz="4150" dirty="0"/>
          </a:p>
        </p:txBody>
      </p:sp>
      <p:sp>
        <p:nvSpPr>
          <p:cNvPr id="4" name="Shape 1"/>
          <p:cNvSpPr/>
          <p:nvPr/>
        </p:nvSpPr>
        <p:spPr>
          <a:xfrm>
            <a:off x="6232565" y="1742003"/>
            <a:ext cx="3719274" cy="2925723"/>
          </a:xfrm>
          <a:prstGeom prst="roundRect">
            <a:avLst>
              <a:gd name="adj" fmla="val 1093"/>
            </a:avLst>
          </a:prstGeom>
          <a:solidFill>
            <a:srgbClr val="EAE8F3"/>
          </a:solidFill>
          <a:ln/>
        </p:spPr>
      </p:sp>
      <p:sp>
        <p:nvSpPr>
          <p:cNvPr id="5" name="Text 2"/>
          <p:cNvSpPr/>
          <p:nvPr/>
        </p:nvSpPr>
        <p:spPr>
          <a:xfrm>
            <a:off x="6445687" y="1955125"/>
            <a:ext cx="3293031" cy="666036"/>
          </a:xfrm>
          <a:prstGeom prst="rect">
            <a:avLst/>
          </a:prstGeom>
          <a:noFill/>
          <a:ln/>
        </p:spPr>
        <p:txBody>
          <a:bodyPr wrap="square" lIns="0" tIns="0" rIns="0" bIns="0" rtlCol="0" anchor="t"/>
          <a:lstStyle/>
          <a:p>
            <a:pPr marL="0" indent="0">
              <a:lnSpc>
                <a:spcPts val="2600"/>
              </a:lnSpc>
              <a:buNone/>
            </a:pPr>
            <a:r>
              <a:rPr lang="en-US" sz="2050" dirty="0">
                <a:solidFill>
                  <a:srgbClr val="49495A"/>
                </a:solidFill>
                <a:latin typeface="Libre Baskerville" pitchFamily="34" charset="0"/>
                <a:ea typeface="Libre Baskerville" pitchFamily="34" charset="-122"/>
                <a:cs typeface="Libre Baskerville" pitchFamily="34" charset="-120"/>
              </a:rPr>
              <a:t>Extensive Content Library</a:t>
            </a:r>
            <a:endParaRPr lang="en-US" sz="2050" dirty="0"/>
          </a:p>
        </p:txBody>
      </p:sp>
      <p:sp>
        <p:nvSpPr>
          <p:cNvPr id="6" name="Text 3"/>
          <p:cNvSpPr/>
          <p:nvPr/>
        </p:nvSpPr>
        <p:spPr>
          <a:xfrm>
            <a:off x="6445687" y="2749034"/>
            <a:ext cx="3293031" cy="1364456"/>
          </a:xfrm>
          <a:prstGeom prst="rect">
            <a:avLst/>
          </a:prstGeom>
          <a:noFill/>
          <a:ln/>
        </p:spPr>
        <p:txBody>
          <a:bodyPr wrap="square" lIns="0" tIns="0" rIns="0" bIns="0" rtlCol="0" anchor="t"/>
          <a:lstStyle/>
          <a:p>
            <a:pPr marL="0" indent="0">
              <a:lnSpc>
                <a:spcPts val="2650"/>
              </a:lnSpc>
              <a:buNone/>
            </a:pPr>
            <a:r>
              <a:rPr lang="en-US" sz="1650" dirty="0">
                <a:solidFill>
                  <a:srgbClr val="49495A"/>
                </a:solidFill>
                <a:latin typeface="Open Sans" pitchFamily="34" charset="0"/>
                <a:ea typeface="Open Sans" pitchFamily="34" charset="-122"/>
                <a:cs typeface="Open Sans" pitchFamily="34" charset="-120"/>
              </a:rPr>
              <a:t>Weflix offers a vast and diverse collection of movies, TV shows, and documentaries, catering to a wide range of user preferences.</a:t>
            </a:r>
            <a:endParaRPr lang="en-US" sz="1650" dirty="0"/>
          </a:p>
        </p:txBody>
      </p:sp>
      <p:sp>
        <p:nvSpPr>
          <p:cNvPr id="7" name="Shape 4"/>
          <p:cNvSpPr/>
          <p:nvPr/>
        </p:nvSpPr>
        <p:spPr>
          <a:xfrm>
            <a:off x="10164961" y="1742003"/>
            <a:ext cx="3719274" cy="2925723"/>
          </a:xfrm>
          <a:prstGeom prst="roundRect">
            <a:avLst>
              <a:gd name="adj" fmla="val 1093"/>
            </a:avLst>
          </a:prstGeom>
          <a:solidFill>
            <a:srgbClr val="EAE8F3"/>
          </a:solidFill>
          <a:ln/>
        </p:spPr>
      </p:sp>
      <p:sp>
        <p:nvSpPr>
          <p:cNvPr id="8" name="Text 5"/>
          <p:cNvSpPr/>
          <p:nvPr/>
        </p:nvSpPr>
        <p:spPr>
          <a:xfrm>
            <a:off x="10378083" y="1955125"/>
            <a:ext cx="3293031" cy="666036"/>
          </a:xfrm>
          <a:prstGeom prst="rect">
            <a:avLst/>
          </a:prstGeom>
          <a:noFill/>
          <a:ln/>
        </p:spPr>
        <p:txBody>
          <a:bodyPr wrap="square" lIns="0" tIns="0" rIns="0" bIns="0" rtlCol="0" anchor="t"/>
          <a:lstStyle/>
          <a:p>
            <a:pPr marL="0" indent="0">
              <a:lnSpc>
                <a:spcPts val="2600"/>
              </a:lnSpc>
              <a:buNone/>
            </a:pPr>
            <a:r>
              <a:rPr lang="en-US" sz="2050" dirty="0">
                <a:solidFill>
                  <a:srgbClr val="49495A"/>
                </a:solidFill>
                <a:latin typeface="Libre Baskerville" pitchFamily="34" charset="0"/>
                <a:ea typeface="Libre Baskerville" pitchFamily="34" charset="-122"/>
                <a:cs typeface="Libre Baskerville" pitchFamily="34" charset="-120"/>
              </a:rPr>
              <a:t>Personalized Recommendations</a:t>
            </a:r>
            <a:endParaRPr lang="en-US" sz="2050" dirty="0"/>
          </a:p>
        </p:txBody>
      </p:sp>
      <p:sp>
        <p:nvSpPr>
          <p:cNvPr id="9" name="Text 6"/>
          <p:cNvSpPr/>
          <p:nvPr/>
        </p:nvSpPr>
        <p:spPr>
          <a:xfrm>
            <a:off x="10378083" y="2749034"/>
            <a:ext cx="3293031" cy="1705570"/>
          </a:xfrm>
          <a:prstGeom prst="rect">
            <a:avLst/>
          </a:prstGeom>
          <a:noFill/>
          <a:ln/>
        </p:spPr>
        <p:txBody>
          <a:bodyPr wrap="square" lIns="0" tIns="0" rIns="0" bIns="0" rtlCol="0" anchor="t"/>
          <a:lstStyle/>
          <a:p>
            <a:pPr marL="0" indent="0">
              <a:lnSpc>
                <a:spcPts val="2650"/>
              </a:lnSpc>
              <a:buNone/>
            </a:pPr>
            <a:r>
              <a:rPr lang="en-US" sz="1650" dirty="0">
                <a:solidFill>
                  <a:srgbClr val="49495A"/>
                </a:solidFill>
                <a:latin typeface="Open Sans" pitchFamily="34" charset="0"/>
                <a:ea typeface="Open Sans" pitchFamily="34" charset="-122"/>
                <a:cs typeface="Open Sans" pitchFamily="34" charset="-120"/>
              </a:rPr>
              <a:t>The platform utilizes advanced algorithms to provide personalized content recommendations based on user viewing history and preferences.</a:t>
            </a:r>
            <a:endParaRPr lang="en-US" sz="1650" dirty="0"/>
          </a:p>
        </p:txBody>
      </p:sp>
      <p:sp>
        <p:nvSpPr>
          <p:cNvPr id="10" name="Shape 7"/>
          <p:cNvSpPr/>
          <p:nvPr/>
        </p:nvSpPr>
        <p:spPr>
          <a:xfrm>
            <a:off x="6232565" y="4880848"/>
            <a:ext cx="3719274" cy="2592705"/>
          </a:xfrm>
          <a:prstGeom prst="roundRect">
            <a:avLst>
              <a:gd name="adj" fmla="val 1233"/>
            </a:avLst>
          </a:prstGeom>
          <a:solidFill>
            <a:srgbClr val="EAE8F3"/>
          </a:solidFill>
          <a:ln/>
        </p:spPr>
      </p:sp>
      <p:sp>
        <p:nvSpPr>
          <p:cNvPr id="11" name="Text 8"/>
          <p:cNvSpPr/>
          <p:nvPr/>
        </p:nvSpPr>
        <p:spPr>
          <a:xfrm>
            <a:off x="6445687" y="5093970"/>
            <a:ext cx="2664976" cy="333018"/>
          </a:xfrm>
          <a:prstGeom prst="rect">
            <a:avLst/>
          </a:prstGeom>
          <a:noFill/>
          <a:ln/>
        </p:spPr>
        <p:txBody>
          <a:bodyPr wrap="none" lIns="0" tIns="0" rIns="0" bIns="0" rtlCol="0" anchor="t"/>
          <a:lstStyle/>
          <a:p>
            <a:pPr marL="0" indent="0">
              <a:lnSpc>
                <a:spcPts val="2600"/>
              </a:lnSpc>
              <a:buNone/>
            </a:pPr>
            <a:r>
              <a:rPr lang="en-US" sz="2050" dirty="0">
                <a:solidFill>
                  <a:srgbClr val="49495A"/>
                </a:solidFill>
                <a:latin typeface="Libre Baskerville" pitchFamily="34" charset="0"/>
                <a:ea typeface="Libre Baskerville" pitchFamily="34" charset="-122"/>
                <a:cs typeface="Libre Baskerville" pitchFamily="34" charset="-120"/>
              </a:rPr>
              <a:t>Social Sharing</a:t>
            </a:r>
            <a:endParaRPr lang="en-US" sz="2050" dirty="0"/>
          </a:p>
        </p:txBody>
      </p:sp>
      <p:sp>
        <p:nvSpPr>
          <p:cNvPr id="12" name="Text 9"/>
          <p:cNvSpPr/>
          <p:nvPr/>
        </p:nvSpPr>
        <p:spPr>
          <a:xfrm>
            <a:off x="6445687" y="5554861"/>
            <a:ext cx="3293031" cy="1364456"/>
          </a:xfrm>
          <a:prstGeom prst="rect">
            <a:avLst/>
          </a:prstGeom>
          <a:noFill/>
          <a:ln/>
        </p:spPr>
        <p:txBody>
          <a:bodyPr wrap="square" lIns="0" tIns="0" rIns="0" bIns="0" rtlCol="0" anchor="t"/>
          <a:lstStyle/>
          <a:p>
            <a:pPr marL="0" indent="0">
              <a:lnSpc>
                <a:spcPts val="2650"/>
              </a:lnSpc>
              <a:buNone/>
            </a:pPr>
            <a:r>
              <a:rPr lang="en-US" sz="1650" dirty="0">
                <a:solidFill>
                  <a:srgbClr val="49495A"/>
                </a:solidFill>
                <a:latin typeface="Open Sans" pitchFamily="34" charset="0"/>
                <a:ea typeface="Open Sans" pitchFamily="34" charset="-122"/>
                <a:cs typeface="Open Sans" pitchFamily="34" charset="-120"/>
              </a:rPr>
              <a:t>Users can share their favorite content with friends and family, fostering a sense of community and discovery.</a:t>
            </a:r>
            <a:endParaRPr lang="en-US" sz="1650" dirty="0"/>
          </a:p>
        </p:txBody>
      </p:sp>
      <p:sp>
        <p:nvSpPr>
          <p:cNvPr id="13" name="Shape 10"/>
          <p:cNvSpPr/>
          <p:nvPr/>
        </p:nvSpPr>
        <p:spPr>
          <a:xfrm>
            <a:off x="10164961" y="4880848"/>
            <a:ext cx="3719274" cy="2592705"/>
          </a:xfrm>
          <a:prstGeom prst="roundRect">
            <a:avLst>
              <a:gd name="adj" fmla="val 1233"/>
            </a:avLst>
          </a:prstGeom>
          <a:solidFill>
            <a:srgbClr val="EAE8F3"/>
          </a:solidFill>
          <a:ln/>
        </p:spPr>
      </p:sp>
      <p:sp>
        <p:nvSpPr>
          <p:cNvPr id="14" name="Text 11"/>
          <p:cNvSpPr/>
          <p:nvPr/>
        </p:nvSpPr>
        <p:spPr>
          <a:xfrm>
            <a:off x="10378083" y="5093970"/>
            <a:ext cx="2664976" cy="333018"/>
          </a:xfrm>
          <a:prstGeom prst="rect">
            <a:avLst/>
          </a:prstGeom>
          <a:noFill/>
          <a:ln/>
        </p:spPr>
        <p:txBody>
          <a:bodyPr wrap="none" lIns="0" tIns="0" rIns="0" bIns="0" rtlCol="0" anchor="t"/>
          <a:lstStyle/>
          <a:p>
            <a:pPr marL="0" indent="0">
              <a:lnSpc>
                <a:spcPts val="2600"/>
              </a:lnSpc>
              <a:buNone/>
            </a:pPr>
            <a:r>
              <a:rPr lang="en-US" sz="2050" dirty="0">
                <a:solidFill>
                  <a:srgbClr val="49495A"/>
                </a:solidFill>
                <a:latin typeface="Libre Baskerville" pitchFamily="34" charset="0"/>
                <a:ea typeface="Libre Baskerville" pitchFamily="34" charset="-122"/>
                <a:cs typeface="Libre Baskerville" pitchFamily="34" charset="-120"/>
              </a:rPr>
              <a:t>Offline Viewing</a:t>
            </a:r>
            <a:endParaRPr lang="en-US" sz="2050" dirty="0"/>
          </a:p>
        </p:txBody>
      </p:sp>
      <p:sp>
        <p:nvSpPr>
          <p:cNvPr id="15" name="Text 12"/>
          <p:cNvSpPr/>
          <p:nvPr/>
        </p:nvSpPr>
        <p:spPr>
          <a:xfrm>
            <a:off x="10378083" y="5554861"/>
            <a:ext cx="3293031" cy="1705570"/>
          </a:xfrm>
          <a:prstGeom prst="rect">
            <a:avLst/>
          </a:prstGeom>
          <a:noFill/>
          <a:ln/>
        </p:spPr>
        <p:txBody>
          <a:bodyPr wrap="square" lIns="0" tIns="0" rIns="0" bIns="0" rtlCol="0" anchor="t"/>
          <a:lstStyle/>
          <a:p>
            <a:pPr marL="0" indent="0">
              <a:lnSpc>
                <a:spcPts val="2650"/>
              </a:lnSpc>
              <a:buNone/>
            </a:pPr>
            <a:r>
              <a:rPr lang="en-US" sz="1650" dirty="0">
                <a:solidFill>
                  <a:srgbClr val="49495A"/>
                </a:solidFill>
                <a:latin typeface="Open Sans" pitchFamily="34" charset="0"/>
                <a:ea typeface="Open Sans" pitchFamily="34" charset="-122"/>
                <a:cs typeface="Open Sans" pitchFamily="34" charset="-120"/>
              </a:rPr>
              <a:t>Weflix allows users to download content for offline viewing, ensuring seamless entertainment even in areas with limited internet access.</a:t>
            </a:r>
            <a:endParaRPr lang="en-US" sz="16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608302"/>
          </a:xfrm>
          <a:prstGeom prst="rect">
            <a:avLst/>
          </a:prstGeom>
        </p:spPr>
      </p:pic>
      <p:sp>
        <p:nvSpPr>
          <p:cNvPr id="3" name="Text 0"/>
          <p:cNvSpPr/>
          <p:nvPr/>
        </p:nvSpPr>
        <p:spPr>
          <a:xfrm>
            <a:off x="730329" y="3511153"/>
            <a:ext cx="5913001" cy="651986"/>
          </a:xfrm>
          <a:prstGeom prst="rect">
            <a:avLst/>
          </a:prstGeom>
          <a:noFill/>
          <a:ln/>
        </p:spPr>
        <p:txBody>
          <a:bodyPr wrap="none" lIns="0" tIns="0" rIns="0" bIns="0" rtlCol="0" anchor="t"/>
          <a:lstStyle/>
          <a:p>
            <a:pPr marL="0" indent="0">
              <a:lnSpc>
                <a:spcPts val="5100"/>
              </a:lnSpc>
              <a:buNone/>
            </a:pPr>
            <a:r>
              <a:rPr lang="en-US" sz="4100" dirty="0">
                <a:solidFill>
                  <a:srgbClr val="403CCF"/>
                </a:solidFill>
                <a:latin typeface="Libre Baskerville" pitchFamily="34" charset="0"/>
                <a:ea typeface="Libre Baskerville" pitchFamily="34" charset="-122"/>
                <a:cs typeface="Libre Baskerville" pitchFamily="34" charset="-120"/>
              </a:rPr>
              <a:t>Future Enhancements</a:t>
            </a:r>
            <a:endParaRPr lang="en-US" sz="4100" dirty="0"/>
          </a:p>
        </p:txBody>
      </p:sp>
      <p:pic>
        <p:nvPicPr>
          <p:cNvPr id="4" name="Image 1" descr="preencoded.png"/>
          <p:cNvPicPr>
            <a:picLocks noChangeAspect="1"/>
          </p:cNvPicPr>
          <p:nvPr/>
        </p:nvPicPr>
        <p:blipFill>
          <a:blip r:embed="rId4"/>
          <a:stretch>
            <a:fillRect/>
          </a:stretch>
        </p:blipFill>
        <p:spPr>
          <a:xfrm>
            <a:off x="730329" y="4476036"/>
            <a:ext cx="521613" cy="521613"/>
          </a:xfrm>
          <a:prstGeom prst="rect">
            <a:avLst/>
          </a:prstGeom>
        </p:spPr>
      </p:pic>
      <p:sp>
        <p:nvSpPr>
          <p:cNvPr id="5" name="Text 1"/>
          <p:cNvSpPr/>
          <p:nvPr/>
        </p:nvSpPr>
        <p:spPr>
          <a:xfrm>
            <a:off x="730329" y="5206246"/>
            <a:ext cx="2608302" cy="325993"/>
          </a:xfrm>
          <a:prstGeom prst="rect">
            <a:avLst/>
          </a:prstGeom>
          <a:noFill/>
          <a:ln/>
        </p:spPr>
        <p:txBody>
          <a:bodyPr wrap="none" lIns="0" tIns="0" rIns="0" bIns="0" rtlCol="0" anchor="t"/>
          <a:lstStyle/>
          <a:p>
            <a:pPr marL="0" indent="0" algn="l">
              <a:lnSpc>
                <a:spcPts val="2550"/>
              </a:lnSpc>
              <a:buNone/>
            </a:pPr>
            <a:r>
              <a:rPr lang="en-US" sz="2050" dirty="0">
                <a:solidFill>
                  <a:srgbClr val="49495A"/>
                </a:solidFill>
                <a:latin typeface="Libre Baskerville" pitchFamily="34" charset="0"/>
                <a:ea typeface="Libre Baskerville" pitchFamily="34" charset="-122"/>
                <a:cs typeface="Libre Baskerville" pitchFamily="34" charset="-120"/>
              </a:rPr>
              <a:t>4K Streaming</a:t>
            </a:r>
            <a:endParaRPr lang="en-US" sz="2050" dirty="0"/>
          </a:p>
        </p:txBody>
      </p:sp>
      <p:sp>
        <p:nvSpPr>
          <p:cNvPr id="6" name="Text 2"/>
          <p:cNvSpPr/>
          <p:nvPr/>
        </p:nvSpPr>
        <p:spPr>
          <a:xfrm>
            <a:off x="730329" y="5657374"/>
            <a:ext cx="4181237" cy="1335405"/>
          </a:xfrm>
          <a:prstGeom prst="rect">
            <a:avLst/>
          </a:prstGeom>
          <a:noFill/>
          <a:ln/>
        </p:spPr>
        <p:txBody>
          <a:bodyPr wrap="square" lIns="0" tIns="0" rIns="0" bIns="0" rtlCol="0" anchor="t"/>
          <a:lstStyle/>
          <a:p>
            <a:pPr marL="0" indent="0" algn="l">
              <a:lnSpc>
                <a:spcPts val="2600"/>
              </a:lnSpc>
              <a:buNone/>
            </a:pPr>
            <a:r>
              <a:rPr lang="en-US" sz="1600" dirty="0">
                <a:solidFill>
                  <a:srgbClr val="49495A"/>
                </a:solidFill>
                <a:latin typeface="Open Sans" pitchFamily="34" charset="0"/>
                <a:ea typeface="Open Sans" pitchFamily="34" charset="-122"/>
                <a:cs typeface="Open Sans" pitchFamily="34" charset="-120"/>
              </a:rPr>
              <a:t>Weflix aims to incorporate 4K video streaming capabilities, delivering an even more immersive and high-quality viewing experience.</a:t>
            </a:r>
            <a:endParaRPr lang="en-US" sz="1600" dirty="0"/>
          </a:p>
        </p:txBody>
      </p:sp>
      <p:pic>
        <p:nvPicPr>
          <p:cNvPr id="7" name="Image 2" descr="preencoded.png"/>
          <p:cNvPicPr>
            <a:picLocks noChangeAspect="1"/>
          </p:cNvPicPr>
          <p:nvPr/>
        </p:nvPicPr>
        <p:blipFill>
          <a:blip r:embed="rId5"/>
          <a:stretch>
            <a:fillRect/>
          </a:stretch>
        </p:blipFill>
        <p:spPr>
          <a:xfrm>
            <a:off x="5224462" y="4476036"/>
            <a:ext cx="521613" cy="521613"/>
          </a:xfrm>
          <a:prstGeom prst="rect">
            <a:avLst/>
          </a:prstGeom>
        </p:spPr>
      </p:pic>
      <p:sp>
        <p:nvSpPr>
          <p:cNvPr id="8" name="Text 3"/>
          <p:cNvSpPr/>
          <p:nvPr/>
        </p:nvSpPr>
        <p:spPr>
          <a:xfrm>
            <a:off x="5224462" y="5206246"/>
            <a:ext cx="3952756" cy="325993"/>
          </a:xfrm>
          <a:prstGeom prst="rect">
            <a:avLst/>
          </a:prstGeom>
          <a:noFill/>
          <a:ln/>
        </p:spPr>
        <p:txBody>
          <a:bodyPr wrap="none" lIns="0" tIns="0" rIns="0" bIns="0" rtlCol="0" anchor="t"/>
          <a:lstStyle/>
          <a:p>
            <a:pPr marL="0" indent="0" algn="l">
              <a:lnSpc>
                <a:spcPts val="2550"/>
              </a:lnSpc>
              <a:buNone/>
            </a:pPr>
            <a:r>
              <a:rPr lang="en-US" sz="2050" dirty="0">
                <a:solidFill>
                  <a:srgbClr val="49495A"/>
                </a:solidFill>
                <a:latin typeface="Libre Baskerville" pitchFamily="34" charset="0"/>
                <a:ea typeface="Libre Baskerville" pitchFamily="34" charset="-122"/>
                <a:cs typeface="Libre Baskerville" pitchFamily="34" charset="-120"/>
              </a:rPr>
              <a:t>AI-Driven Recommendations</a:t>
            </a:r>
            <a:endParaRPr lang="en-US" sz="2050" dirty="0"/>
          </a:p>
        </p:txBody>
      </p:sp>
      <p:sp>
        <p:nvSpPr>
          <p:cNvPr id="9" name="Text 4"/>
          <p:cNvSpPr/>
          <p:nvPr/>
        </p:nvSpPr>
        <p:spPr>
          <a:xfrm>
            <a:off x="5224462" y="5657374"/>
            <a:ext cx="4181356" cy="1669256"/>
          </a:xfrm>
          <a:prstGeom prst="rect">
            <a:avLst/>
          </a:prstGeom>
          <a:noFill/>
          <a:ln/>
        </p:spPr>
        <p:txBody>
          <a:bodyPr wrap="square" lIns="0" tIns="0" rIns="0" bIns="0" rtlCol="0" anchor="t"/>
          <a:lstStyle/>
          <a:p>
            <a:pPr marL="0" indent="0" algn="l">
              <a:lnSpc>
                <a:spcPts val="2600"/>
              </a:lnSpc>
              <a:buNone/>
            </a:pPr>
            <a:r>
              <a:rPr lang="en-US" sz="1600" dirty="0">
                <a:solidFill>
                  <a:srgbClr val="49495A"/>
                </a:solidFill>
                <a:latin typeface="Open Sans" pitchFamily="34" charset="0"/>
                <a:ea typeface="Open Sans" pitchFamily="34" charset="-122"/>
                <a:cs typeface="Open Sans" pitchFamily="34" charset="-120"/>
              </a:rPr>
              <a:t>Leveraging the power of artificial intelligence, Weflix will continue to refine its personalized recommendation system, providing increasingly accurate and relevant content suggestions.</a:t>
            </a:r>
            <a:endParaRPr lang="en-US" sz="1600" dirty="0"/>
          </a:p>
        </p:txBody>
      </p:sp>
      <p:pic>
        <p:nvPicPr>
          <p:cNvPr id="10" name="Image 3" descr="preencoded.png"/>
          <p:cNvPicPr>
            <a:picLocks noChangeAspect="1"/>
          </p:cNvPicPr>
          <p:nvPr/>
        </p:nvPicPr>
        <p:blipFill>
          <a:blip r:embed="rId6"/>
          <a:stretch>
            <a:fillRect/>
          </a:stretch>
        </p:blipFill>
        <p:spPr>
          <a:xfrm>
            <a:off x="9718715" y="4476036"/>
            <a:ext cx="521613" cy="521613"/>
          </a:xfrm>
          <a:prstGeom prst="rect">
            <a:avLst/>
          </a:prstGeom>
        </p:spPr>
      </p:pic>
      <p:sp>
        <p:nvSpPr>
          <p:cNvPr id="11" name="Text 5"/>
          <p:cNvSpPr/>
          <p:nvPr/>
        </p:nvSpPr>
        <p:spPr>
          <a:xfrm>
            <a:off x="9718715" y="5206246"/>
            <a:ext cx="2608302" cy="325993"/>
          </a:xfrm>
          <a:prstGeom prst="rect">
            <a:avLst/>
          </a:prstGeom>
          <a:noFill/>
          <a:ln/>
        </p:spPr>
        <p:txBody>
          <a:bodyPr wrap="none" lIns="0" tIns="0" rIns="0" bIns="0" rtlCol="0" anchor="t"/>
          <a:lstStyle/>
          <a:p>
            <a:pPr marL="0" indent="0" algn="l">
              <a:lnSpc>
                <a:spcPts val="2550"/>
              </a:lnSpc>
              <a:buNone/>
            </a:pPr>
            <a:r>
              <a:rPr lang="en-US" sz="2050" dirty="0">
                <a:solidFill>
                  <a:srgbClr val="49495A"/>
                </a:solidFill>
                <a:latin typeface="Libre Baskerville" pitchFamily="34" charset="0"/>
                <a:ea typeface="Libre Baskerville" pitchFamily="34" charset="-122"/>
                <a:cs typeface="Libre Baskerville" pitchFamily="34" charset="-120"/>
              </a:rPr>
              <a:t>VR Integration</a:t>
            </a:r>
            <a:endParaRPr lang="en-US" sz="2050" dirty="0"/>
          </a:p>
        </p:txBody>
      </p:sp>
      <p:sp>
        <p:nvSpPr>
          <p:cNvPr id="12" name="Text 6"/>
          <p:cNvSpPr/>
          <p:nvPr/>
        </p:nvSpPr>
        <p:spPr>
          <a:xfrm>
            <a:off x="9718715" y="5657374"/>
            <a:ext cx="4181237" cy="1335405"/>
          </a:xfrm>
          <a:prstGeom prst="rect">
            <a:avLst/>
          </a:prstGeom>
          <a:noFill/>
          <a:ln/>
        </p:spPr>
        <p:txBody>
          <a:bodyPr wrap="square" lIns="0" tIns="0" rIns="0" bIns="0" rtlCol="0" anchor="t"/>
          <a:lstStyle/>
          <a:p>
            <a:pPr marL="0" indent="0" algn="l">
              <a:lnSpc>
                <a:spcPts val="2600"/>
              </a:lnSpc>
              <a:buNone/>
            </a:pPr>
            <a:r>
              <a:rPr lang="en-US" sz="1600" dirty="0">
                <a:solidFill>
                  <a:srgbClr val="49495A"/>
                </a:solidFill>
                <a:latin typeface="Open Sans" pitchFamily="34" charset="0"/>
                <a:ea typeface="Open Sans" pitchFamily="34" charset="-122"/>
                <a:cs typeface="Open Sans" pitchFamily="34" charset="-120"/>
              </a:rPr>
              <a:t>Weflix is exploring the integration of virtual reality (VR) technology, allowing users to enjoy a more immersive and interactive streaming experience.</a:t>
            </a:r>
            <a:endParaRPr lang="en-US" sz="16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835235"/>
          </a:xfrm>
          <a:prstGeom prst="rect">
            <a:avLst/>
          </a:prstGeom>
        </p:spPr>
      </p:pic>
      <p:sp>
        <p:nvSpPr>
          <p:cNvPr id="3" name="Text 0"/>
          <p:cNvSpPr/>
          <p:nvPr/>
        </p:nvSpPr>
        <p:spPr>
          <a:xfrm>
            <a:off x="793790" y="4463534"/>
            <a:ext cx="5670590" cy="708779"/>
          </a:xfrm>
          <a:prstGeom prst="rect">
            <a:avLst/>
          </a:prstGeom>
          <a:noFill/>
          <a:ln/>
        </p:spPr>
        <p:txBody>
          <a:bodyPr wrap="none" lIns="0" tIns="0" rIns="0" bIns="0" rtlCol="0" anchor="t"/>
          <a:lstStyle/>
          <a:p>
            <a:pPr marL="0" indent="0">
              <a:lnSpc>
                <a:spcPts val="5550"/>
              </a:lnSpc>
              <a:buNone/>
            </a:pPr>
            <a:r>
              <a:rPr lang="en-US" sz="4450" dirty="0">
                <a:solidFill>
                  <a:srgbClr val="403CCF"/>
                </a:solidFill>
                <a:latin typeface="Libre Baskerville" pitchFamily="34" charset="0"/>
                <a:ea typeface="Libre Baskerville" pitchFamily="34" charset="-122"/>
                <a:cs typeface="Libre Baskerville" pitchFamily="34" charset="-120"/>
              </a:rPr>
              <a:t>Conclusion</a:t>
            </a:r>
            <a:endParaRPr lang="en-US" sz="4450" dirty="0"/>
          </a:p>
        </p:txBody>
      </p:sp>
      <p:sp>
        <p:nvSpPr>
          <p:cNvPr id="4" name="Text 1"/>
          <p:cNvSpPr/>
          <p:nvPr/>
        </p:nvSpPr>
        <p:spPr>
          <a:xfrm>
            <a:off x="793790" y="5512475"/>
            <a:ext cx="13042821" cy="1088708"/>
          </a:xfrm>
          <a:prstGeom prst="rect">
            <a:avLst/>
          </a:prstGeom>
          <a:noFill/>
          <a:ln/>
        </p:spPr>
        <p:txBody>
          <a:bodyPr wrap="square" lIns="0" tIns="0" rIns="0" bIns="0" rtlCol="0" anchor="t"/>
          <a:lstStyle/>
          <a:p>
            <a:pPr marL="0" indent="0">
              <a:lnSpc>
                <a:spcPts val="2850"/>
              </a:lnSpc>
              <a:buNone/>
            </a:pPr>
            <a:r>
              <a:rPr lang="en-US" sz="1750" dirty="0">
                <a:solidFill>
                  <a:srgbClr val="49495A"/>
                </a:solidFill>
                <a:latin typeface="Open Sans" pitchFamily="34" charset="0"/>
                <a:ea typeface="Open Sans" pitchFamily="34" charset="-122"/>
                <a:cs typeface="Open Sans" pitchFamily="34" charset="-120"/>
              </a:rPr>
              <a:t>Weflix is a comprehensive Netflix clone that aims to provide a seamless and engaging streaming experience. With its robust technology stack, thoughtful design, and innovative features, Weflix is poised to become a leading player in the competitive video streaming landscape.</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601623" y="472678"/>
            <a:ext cx="4297918" cy="537210"/>
          </a:xfrm>
          <a:prstGeom prst="rect">
            <a:avLst/>
          </a:prstGeom>
          <a:noFill/>
          <a:ln/>
        </p:spPr>
        <p:txBody>
          <a:bodyPr wrap="none" lIns="0" tIns="0" rIns="0" bIns="0" rtlCol="0" anchor="t"/>
          <a:lstStyle/>
          <a:p>
            <a:pPr marL="0" indent="0">
              <a:lnSpc>
                <a:spcPts val="4200"/>
              </a:lnSpc>
              <a:buNone/>
            </a:pPr>
            <a:r>
              <a:rPr lang="en-US" sz="3350" dirty="0">
                <a:solidFill>
                  <a:srgbClr val="403CCF"/>
                </a:solidFill>
                <a:latin typeface="Libre Baskerville" pitchFamily="34" charset="0"/>
                <a:ea typeface="Libre Baskerville" pitchFamily="34" charset="-122"/>
                <a:cs typeface="Libre Baskerville" pitchFamily="34" charset="-120"/>
              </a:rPr>
              <a:t>Weflix Interface</a:t>
            </a:r>
            <a:endParaRPr lang="en-US" sz="3350" dirty="0"/>
          </a:p>
        </p:txBody>
      </p:sp>
      <p:pic>
        <p:nvPicPr>
          <p:cNvPr id="3" name="Image 0" descr="preencoded.png"/>
          <p:cNvPicPr>
            <a:picLocks noChangeAspect="1"/>
          </p:cNvPicPr>
          <p:nvPr/>
        </p:nvPicPr>
        <p:blipFill>
          <a:blip r:embed="rId3"/>
          <a:stretch>
            <a:fillRect/>
          </a:stretch>
        </p:blipFill>
        <p:spPr>
          <a:xfrm>
            <a:off x="601623" y="1267659"/>
            <a:ext cx="11932348" cy="6373428"/>
          </a:xfrm>
          <a:prstGeom prst="rect">
            <a:avLst/>
          </a:prstGeom>
        </p:spPr>
      </p:pic>
      <p:sp>
        <p:nvSpPr>
          <p:cNvPr id="4" name="Text 1"/>
          <p:cNvSpPr/>
          <p:nvPr/>
        </p:nvSpPr>
        <p:spPr>
          <a:xfrm>
            <a:off x="601623" y="8632865"/>
            <a:ext cx="13427154" cy="275034"/>
          </a:xfrm>
          <a:prstGeom prst="rect">
            <a:avLst/>
          </a:prstGeom>
          <a:noFill/>
          <a:ln/>
        </p:spPr>
        <p:txBody>
          <a:bodyPr wrap="none" lIns="0" tIns="0" rIns="0" bIns="0" rtlCol="0" anchor="t"/>
          <a:lstStyle/>
          <a:p>
            <a:pPr marL="0" indent="0">
              <a:lnSpc>
                <a:spcPts val="2150"/>
              </a:lnSpc>
              <a:buNone/>
            </a:pPr>
            <a:endParaRPr lang="en-US" sz="13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4479846" y="2062163"/>
            <a:ext cx="5670590" cy="708779"/>
          </a:xfrm>
          <a:prstGeom prst="rect">
            <a:avLst/>
          </a:prstGeom>
          <a:noFill/>
          <a:ln/>
        </p:spPr>
        <p:txBody>
          <a:bodyPr wrap="none" lIns="0" tIns="0" rIns="0" bIns="0" rtlCol="0" anchor="t"/>
          <a:lstStyle/>
          <a:p>
            <a:pPr marL="0" indent="0" algn="ctr">
              <a:lnSpc>
                <a:spcPts val="5550"/>
              </a:lnSpc>
              <a:buNone/>
            </a:pPr>
            <a:r>
              <a:rPr lang="en-US" sz="4450" dirty="0">
                <a:solidFill>
                  <a:srgbClr val="403CCF"/>
                </a:solidFill>
                <a:latin typeface="Libre Baskerville" pitchFamily="34" charset="0"/>
                <a:ea typeface="Libre Baskerville" pitchFamily="34" charset="-122"/>
                <a:cs typeface="Libre Baskerville" pitchFamily="34" charset="-120"/>
              </a:rPr>
              <a:t>Thank You!</a:t>
            </a:r>
            <a:endParaRPr lang="en-US" sz="4450" dirty="0"/>
          </a:p>
        </p:txBody>
      </p:sp>
      <p:sp>
        <p:nvSpPr>
          <p:cNvPr id="3" name="Text 1"/>
          <p:cNvSpPr/>
          <p:nvPr/>
        </p:nvSpPr>
        <p:spPr>
          <a:xfrm>
            <a:off x="793790" y="3224570"/>
            <a:ext cx="13042821" cy="725805"/>
          </a:xfrm>
          <a:prstGeom prst="rect">
            <a:avLst/>
          </a:prstGeom>
          <a:noFill/>
          <a:ln/>
        </p:spPr>
        <p:txBody>
          <a:bodyPr wrap="square" lIns="0" tIns="0" rIns="0" bIns="0" rtlCol="0" anchor="t"/>
          <a:lstStyle/>
          <a:p>
            <a:pPr marL="0" indent="0">
              <a:lnSpc>
                <a:spcPts val="2850"/>
              </a:lnSpc>
              <a:buNone/>
            </a:pPr>
            <a:r>
              <a:rPr lang="en-US" sz="1750" dirty="0">
                <a:solidFill>
                  <a:srgbClr val="49495A"/>
                </a:solidFill>
                <a:latin typeface="Open Sans" pitchFamily="34" charset="0"/>
                <a:ea typeface="Open Sans" pitchFamily="34" charset="-122"/>
                <a:cs typeface="Open Sans" pitchFamily="34" charset="-120"/>
              </a:rPr>
              <a:t>Thank you for your time and attention. We hope this presentation has provided you with valuable insights into Weflix. We would love to hear your thoughts and answer any questions you may have.</a:t>
            </a:r>
            <a:endParaRPr lang="en-US" sz="1750" dirty="0"/>
          </a:p>
        </p:txBody>
      </p:sp>
      <p:sp>
        <p:nvSpPr>
          <p:cNvPr id="4" name="Text 2"/>
          <p:cNvSpPr/>
          <p:nvPr/>
        </p:nvSpPr>
        <p:spPr>
          <a:xfrm>
            <a:off x="793790" y="4205526"/>
            <a:ext cx="13042821" cy="725805"/>
          </a:xfrm>
          <a:prstGeom prst="rect">
            <a:avLst/>
          </a:prstGeom>
          <a:noFill/>
          <a:ln/>
        </p:spPr>
        <p:txBody>
          <a:bodyPr wrap="square" lIns="0" tIns="0" rIns="0" bIns="0" rtlCol="0" anchor="t"/>
          <a:lstStyle/>
          <a:p>
            <a:pPr marL="0" indent="0">
              <a:lnSpc>
                <a:spcPts val="2850"/>
              </a:lnSpc>
              <a:buNone/>
            </a:pPr>
            <a:r>
              <a:rPr lang="en-US" sz="1750" dirty="0">
                <a:solidFill>
                  <a:srgbClr val="49495A"/>
                </a:solidFill>
                <a:latin typeface="Open Sans" pitchFamily="34" charset="0"/>
                <a:ea typeface="Open Sans" pitchFamily="34" charset="-122"/>
                <a:cs typeface="Open Sans" pitchFamily="34" charset="-120"/>
              </a:rPr>
              <a:t>Contact us at:
[jayeshnik851@gmail.com]/</a:t>
            </a:r>
            <a:endParaRPr lang="en-US" sz="1750" dirty="0"/>
          </a:p>
        </p:txBody>
      </p:sp>
      <p:sp>
        <p:nvSpPr>
          <p:cNvPr id="5" name="Text 3"/>
          <p:cNvSpPr/>
          <p:nvPr/>
        </p:nvSpPr>
        <p:spPr>
          <a:xfrm>
            <a:off x="793790" y="5186482"/>
            <a:ext cx="13042821" cy="362903"/>
          </a:xfrm>
          <a:prstGeom prst="rect">
            <a:avLst/>
          </a:prstGeom>
          <a:noFill/>
          <a:ln/>
        </p:spPr>
        <p:txBody>
          <a:bodyPr wrap="none" lIns="0" tIns="0" rIns="0" bIns="0" rtlCol="0" anchor="t"/>
          <a:lstStyle/>
          <a:p>
            <a:pPr marL="0" indent="0">
              <a:lnSpc>
                <a:spcPts val="2850"/>
              </a:lnSpc>
              <a:buNone/>
            </a:pPr>
            <a:r>
              <a:rPr lang="en-US" sz="1750" dirty="0">
                <a:solidFill>
                  <a:srgbClr val="49495A"/>
                </a:solidFill>
                <a:latin typeface="Open Sans" pitchFamily="34" charset="0"/>
                <a:ea typeface="Open Sans" pitchFamily="34" charset="-122"/>
                <a:cs typeface="Open Sans" pitchFamily="34" charset="-120"/>
              </a:rPr>
              <a:t>number: 9739273876</a:t>
            </a:r>
            <a:endParaRPr lang="en-US" sz="1750" dirty="0"/>
          </a:p>
        </p:txBody>
      </p:sp>
      <p:sp>
        <p:nvSpPr>
          <p:cNvPr id="6" name="Text 4"/>
          <p:cNvSpPr/>
          <p:nvPr/>
        </p:nvSpPr>
        <p:spPr>
          <a:xfrm>
            <a:off x="793790" y="5804535"/>
            <a:ext cx="13042821" cy="362903"/>
          </a:xfrm>
          <a:prstGeom prst="rect">
            <a:avLst/>
          </a:prstGeom>
          <a:noFill/>
          <a:ln/>
        </p:spPr>
        <p:txBody>
          <a:bodyPr wrap="none" lIns="0" tIns="0" rIns="0" bIns="0" rtlCol="0" anchor="t"/>
          <a:lstStyle/>
          <a:p>
            <a:pPr marL="0" indent="0">
              <a:lnSpc>
                <a:spcPts val="2850"/>
              </a:lnSpc>
              <a:buNone/>
            </a:pP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TotalTime>
  <Words>505</Words>
  <Application>Microsoft Office PowerPoint</Application>
  <PresentationFormat>Custom</PresentationFormat>
  <Paragraphs>59</Paragraphs>
  <Slides>9</Slides>
  <Notes>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vt:i4>
      </vt:variant>
    </vt:vector>
  </HeadingPairs>
  <TitlesOfParts>
    <vt:vector size="14" baseType="lpstr">
      <vt:lpstr>Open Sans</vt:lpstr>
      <vt:lpstr>Libre Baskerville</vt:lpstr>
      <vt:lpstr>Arial</vt:lpstr>
      <vt:lpstr>Open Sans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sid nik</cp:lastModifiedBy>
  <cp:revision>2</cp:revision>
  <dcterms:created xsi:type="dcterms:W3CDTF">2024-11-17T09:03:34Z</dcterms:created>
  <dcterms:modified xsi:type="dcterms:W3CDTF">2024-11-17T09:05:24Z</dcterms:modified>
</cp:coreProperties>
</file>